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7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Default Extension="jpeg" ContentType="image/jpeg"/>
  <Override PartName="/ppt/slideLayouts/slideLayout3.xml" ContentType="application/vnd.openxmlformats-officedocument.presentationml.slideLayout+xml"/>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72" r:id="rId1"/>
  </p:sldMasterIdLst>
  <p:notesMasterIdLst>
    <p:notesMasterId r:id="rId80"/>
  </p:notesMasterIdLst>
  <p:sldIdLst>
    <p:sldId id="256" r:id="rId2"/>
    <p:sldId id="280" r:id="rId3"/>
    <p:sldId id="281" r:id="rId4"/>
    <p:sldId id="304" r:id="rId5"/>
    <p:sldId id="282" r:id="rId6"/>
    <p:sldId id="283" r:id="rId7"/>
    <p:sldId id="284" r:id="rId8"/>
    <p:sldId id="285" r:id="rId9"/>
    <p:sldId id="286" r:id="rId10"/>
    <p:sldId id="305" r:id="rId11"/>
    <p:sldId id="306" r:id="rId12"/>
    <p:sldId id="257" r:id="rId13"/>
    <p:sldId id="258" r:id="rId14"/>
    <p:sldId id="259" r:id="rId15"/>
    <p:sldId id="260" r:id="rId16"/>
    <p:sldId id="261" r:id="rId17"/>
    <p:sldId id="262" r:id="rId18"/>
    <p:sldId id="263" r:id="rId19"/>
    <p:sldId id="302" r:id="rId20"/>
    <p:sldId id="303" r:id="rId21"/>
    <p:sldId id="264" r:id="rId22"/>
    <p:sldId id="307" r:id="rId23"/>
    <p:sldId id="265" r:id="rId24"/>
    <p:sldId id="308" r:id="rId25"/>
    <p:sldId id="309" r:id="rId26"/>
    <p:sldId id="266" r:id="rId27"/>
    <p:sldId id="267" r:id="rId28"/>
    <p:sldId id="268" r:id="rId29"/>
    <p:sldId id="269" r:id="rId30"/>
    <p:sldId id="270" r:id="rId31"/>
    <p:sldId id="271" r:id="rId32"/>
    <p:sldId id="272" r:id="rId33"/>
    <p:sldId id="273" r:id="rId34"/>
    <p:sldId id="274" r:id="rId35"/>
    <p:sldId id="300" r:id="rId36"/>
    <p:sldId id="301" r:id="rId37"/>
    <p:sldId id="276" r:id="rId38"/>
    <p:sldId id="278" r:id="rId39"/>
    <p:sldId id="310" r:id="rId40"/>
    <p:sldId id="311" r:id="rId41"/>
    <p:sldId id="312" r:id="rId42"/>
    <p:sldId id="313" r:id="rId43"/>
    <p:sldId id="314" r:id="rId44"/>
    <p:sldId id="315" r:id="rId45"/>
    <p:sldId id="316" r:id="rId46"/>
    <p:sldId id="317" r:id="rId47"/>
    <p:sldId id="318" r:id="rId48"/>
    <p:sldId id="319" r:id="rId49"/>
    <p:sldId id="350" r:id="rId50"/>
    <p:sldId id="358" r:id="rId51"/>
    <p:sldId id="357" r:id="rId52"/>
    <p:sldId id="356" r:id="rId53"/>
    <p:sldId id="355" r:id="rId54"/>
    <p:sldId id="354" r:id="rId55"/>
    <p:sldId id="353" r:id="rId56"/>
    <p:sldId id="352" r:id="rId57"/>
    <p:sldId id="351" r:id="rId58"/>
    <p:sldId id="359" r:id="rId59"/>
    <p:sldId id="360" r:id="rId60"/>
    <p:sldId id="361" r:id="rId61"/>
    <p:sldId id="362" r:id="rId62"/>
    <p:sldId id="349" r:id="rId63"/>
    <p:sldId id="363" r:id="rId64"/>
    <p:sldId id="364" r:id="rId65"/>
    <p:sldId id="365" r:id="rId66"/>
    <p:sldId id="366" r:id="rId67"/>
    <p:sldId id="367" r:id="rId68"/>
    <p:sldId id="368" r:id="rId69"/>
    <p:sldId id="369" r:id="rId70"/>
    <p:sldId id="370" r:id="rId71"/>
    <p:sldId id="371" r:id="rId72"/>
    <p:sldId id="320" r:id="rId73"/>
    <p:sldId id="321" r:id="rId74"/>
    <p:sldId id="322" r:id="rId75"/>
    <p:sldId id="323" r:id="rId76"/>
    <p:sldId id="279" r:id="rId77"/>
    <p:sldId id="289" r:id="rId78"/>
    <p:sldId id="290" r:id="rId7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vertBarState="maximized">
    <p:restoredLeft sz="15620"/>
    <p:restoredTop sz="94660"/>
  </p:normalViewPr>
  <p:slideViewPr>
    <p:cSldViewPr>
      <p:cViewPr>
        <p:scale>
          <a:sx n="60" d="100"/>
          <a:sy n="60" d="100"/>
        </p:scale>
        <p:origin x="-418" y="72"/>
      </p:cViewPr>
      <p:guideLst>
        <p:guide orient="horz" pos="2160"/>
        <p:guide pos="2880"/>
      </p:guideLst>
    </p:cSldViewPr>
  </p:slideViewPr>
  <p:notesTextViewPr>
    <p:cViewPr>
      <p:scale>
        <a:sx n="100" d="100"/>
        <a:sy n="100" d="100"/>
      </p:scale>
      <p:origin x="0" y="0"/>
    </p:cViewPr>
  </p:notesTextViewPr>
  <p:sorterViewPr>
    <p:cViewPr>
      <p:scale>
        <a:sx n="30" d="100"/>
        <a:sy n="30" d="100"/>
      </p:scale>
      <p:origin x="0" y="1171"/>
    </p:cViewPr>
  </p:sorter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E57D9DD-4ADA-41CA-BFC0-04638AC8144F}" type="datetimeFigureOut">
              <a:rPr lang="en-US" smtClean="0"/>
              <a:pPr/>
              <a:t>9/18/2018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0A21265-2B44-4D98-9ADB-F1D7175EEA66}"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0A21265-2B44-4D98-9ADB-F1D7175EEA66}" type="slidenum">
              <a:rPr lang="en-US" smtClean="0"/>
              <a:pPr/>
              <a:t>3</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0A21265-2B44-4D98-9ADB-F1D7175EEA66}" type="slidenum">
              <a:rPr lang="en-US" smtClean="0"/>
              <a:pPr/>
              <a:t>4</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0A21265-2B44-4D98-9ADB-F1D7175EEA66}" type="slidenum">
              <a:rPr lang="en-US" smtClean="0"/>
              <a:pPr/>
              <a:t>38</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1D8BD707-D9CF-40AE-B4C6-C98DA3205C09}" type="datetimeFigureOut">
              <a:rPr lang="en-US" smtClean="0"/>
              <a:pPr/>
              <a:t>9/18/2018</a:t>
            </a:fld>
            <a:endParaRPr lang="en-US" dirty="0"/>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dirty="0"/>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B6F15528-21DE-4FAA-801E-634DDDAF4B2B}"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9/18/2018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1D8BD707-D9CF-40AE-B4C6-C98DA3205C09}" type="datetimeFigureOut">
              <a:rPr lang="en-US" smtClean="0"/>
              <a:pPr/>
              <a:t>9/18/2018</a:t>
            </a:fld>
            <a:endParaRPr lang="en-US" dirty="0"/>
          </a:p>
        </p:txBody>
      </p:sp>
      <p:sp>
        <p:nvSpPr>
          <p:cNvPr id="9" name="Slide Number Placeholder 8"/>
          <p:cNvSpPr>
            <a:spLocks noGrp="1"/>
          </p:cNvSpPr>
          <p:nvPr>
            <p:ph type="sldNum" sz="quarter" idx="15"/>
          </p:nvPr>
        </p:nvSpPr>
        <p:spPr/>
        <p:txBody>
          <a:bodyPr rtlCol="0"/>
          <a:lstStyle/>
          <a:p>
            <a:fld id="{B6F15528-21DE-4FAA-801E-634DDDAF4B2B}" type="slidenum">
              <a:rPr lang="en-US" smtClean="0"/>
              <a:pPr/>
              <a:t>‹#›</a:t>
            </a:fld>
            <a:endParaRPr lang="en-US" dirty="0"/>
          </a:p>
        </p:txBody>
      </p:sp>
      <p:sp>
        <p:nvSpPr>
          <p:cNvPr id="10" name="Footer Placeholder 9"/>
          <p:cNvSpPr>
            <a:spLocks noGrp="1"/>
          </p:cNvSpPr>
          <p:nvPr>
            <p:ph type="ftr" sz="quarter" idx="16"/>
          </p:nvPr>
        </p:nvSpPr>
        <p:spPr/>
        <p:txBody>
          <a:bodyPr rtlCol="0"/>
          <a:lstStyle/>
          <a:p>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1D8BD707-D9CF-40AE-B4C6-C98DA3205C09}" type="datetimeFigureOut">
              <a:rPr lang="en-US" smtClean="0"/>
              <a:pPr/>
              <a:t>9/18/2018</a:t>
            </a:fld>
            <a:endParaRPr lang="en-US" dirty="0"/>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dirty="0"/>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6" name="Slide Number Placeholder 5"/>
          <p:cNvSpPr>
            <a:spLocks noGrp="1"/>
          </p:cNvSpPr>
          <p:nvPr>
            <p:ph type="sldNum" sz="quarter" idx="12"/>
          </p:nvPr>
        </p:nvSpPr>
        <p:spPr bwMode="auto">
          <a:xfrm>
            <a:off x="1340616" y="4928702"/>
            <a:ext cx="609600" cy="517524"/>
          </a:xfrm>
        </p:spPr>
        <p:txBody>
          <a:bodyPr/>
          <a:lstStyle/>
          <a:p>
            <a:fld id="{B6F15528-21DE-4FAA-801E-634DDDAF4B2B}"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9/18/2018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9/18/2018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1D8BD707-D9CF-40AE-B4C6-C98DA3205C09}" type="datetimeFigureOut">
              <a:rPr lang="en-US" smtClean="0"/>
              <a:pPr/>
              <a:t>9/18/2018</a:t>
            </a:fld>
            <a:endParaRPr lang="en-US" dirty="0"/>
          </a:p>
        </p:txBody>
      </p:sp>
      <p:sp>
        <p:nvSpPr>
          <p:cNvPr id="7" name="Slide Number Placeholder 6"/>
          <p:cNvSpPr>
            <a:spLocks noGrp="1"/>
          </p:cNvSpPr>
          <p:nvPr>
            <p:ph type="sldNum" sz="quarter" idx="11"/>
          </p:nvPr>
        </p:nvSpPr>
        <p:spPr/>
        <p:txBody>
          <a:bodyPr rtlCol="0"/>
          <a:lstStyle/>
          <a:p>
            <a:fld id="{B6F15528-21DE-4FAA-801E-634DDDAF4B2B}" type="slidenum">
              <a:rPr lang="en-US" smtClean="0"/>
              <a:pPr/>
              <a:t>‹#›</a:t>
            </a:fld>
            <a:endParaRPr lang="en-US" dirty="0"/>
          </a:p>
        </p:txBody>
      </p:sp>
      <p:sp>
        <p:nvSpPr>
          <p:cNvPr id="8" name="Footer Placeholder 7"/>
          <p:cNvSpPr>
            <a:spLocks noGrp="1"/>
          </p:cNvSpPr>
          <p:nvPr>
            <p:ph type="ftr" sz="quarter" idx="12"/>
          </p:nvPr>
        </p:nvSpPr>
        <p:spPr/>
        <p:txBody>
          <a:bodyPr rtlCol="0"/>
          <a:lstStyle/>
          <a:p>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1D8BD707-D9CF-40AE-B4C6-C98DA3205C09}" type="datetimeFigureOut">
              <a:rPr lang="en-US" smtClean="0"/>
              <a:pPr/>
              <a:t>9/18/2018</a:t>
            </a:fld>
            <a:endParaRPr lang="en-US" dirty="0"/>
          </a:p>
        </p:txBody>
      </p:sp>
      <p:sp>
        <p:nvSpPr>
          <p:cNvPr id="22" name="Slide Number Placeholder 21"/>
          <p:cNvSpPr>
            <a:spLocks noGrp="1"/>
          </p:cNvSpPr>
          <p:nvPr>
            <p:ph type="sldNum" sz="quarter" idx="15"/>
          </p:nvPr>
        </p:nvSpPr>
        <p:spPr/>
        <p:txBody>
          <a:bodyPr rtlCol="0"/>
          <a:lstStyle/>
          <a:p>
            <a:fld id="{B6F15528-21DE-4FAA-801E-634DDDAF4B2B}" type="slidenum">
              <a:rPr lang="en-US" smtClean="0"/>
              <a:pPr/>
              <a:t>‹#›</a:t>
            </a:fld>
            <a:endParaRPr lang="en-US" dirty="0"/>
          </a:p>
        </p:txBody>
      </p:sp>
      <p:sp>
        <p:nvSpPr>
          <p:cNvPr id="23" name="Footer Placeholder 22"/>
          <p:cNvSpPr>
            <a:spLocks noGrp="1"/>
          </p:cNvSpPr>
          <p:nvPr>
            <p:ph type="ftr" sz="quarter" idx="16"/>
          </p:nvPr>
        </p:nvSpPr>
        <p:spPr/>
        <p:txBody>
          <a:bodyPr rtlCol="0"/>
          <a:lstStyle/>
          <a:p>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dirty="0"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1D8BD707-D9CF-40AE-B4C6-C98DA3205C09}" type="datetimeFigureOut">
              <a:rPr lang="en-US" smtClean="0"/>
              <a:pPr/>
              <a:t>9/18/2018</a:t>
            </a:fld>
            <a:endParaRPr lang="en-US" dirty="0"/>
          </a:p>
        </p:txBody>
      </p:sp>
      <p:sp>
        <p:nvSpPr>
          <p:cNvPr id="18" name="Slide Number Placeholder 17"/>
          <p:cNvSpPr>
            <a:spLocks noGrp="1"/>
          </p:cNvSpPr>
          <p:nvPr>
            <p:ph type="sldNum" sz="quarter" idx="11"/>
          </p:nvPr>
        </p:nvSpPr>
        <p:spPr/>
        <p:txBody>
          <a:bodyPr rtlCol="0"/>
          <a:lstStyle/>
          <a:p>
            <a:fld id="{B6F15528-21DE-4FAA-801E-634DDDAF4B2B}" type="slidenum">
              <a:rPr lang="en-US" smtClean="0"/>
              <a:pPr/>
              <a:t>‹#›</a:t>
            </a:fld>
            <a:endParaRPr lang="en-US" dirty="0"/>
          </a:p>
        </p:txBody>
      </p:sp>
      <p:sp>
        <p:nvSpPr>
          <p:cNvPr id="21" name="Footer Placeholder 20"/>
          <p:cNvSpPr>
            <a:spLocks noGrp="1"/>
          </p:cNvSpPr>
          <p:nvPr>
            <p:ph type="ftr" sz="quarter" idx="12"/>
          </p:nvPr>
        </p:nvSpPr>
        <p:spPr/>
        <p:txBody>
          <a:bodyPr rtlCol="0"/>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1D8BD707-D9CF-40AE-B4C6-C98DA3205C09}" type="datetimeFigureOut">
              <a:rPr lang="en-US" smtClean="0"/>
              <a:pPr/>
              <a:t>9/18/2018</a:t>
            </a:fld>
            <a:endParaRPr lang="en-US" dirty="0"/>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dirty="0"/>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hyperlink" Target="http://download.oracle.com/javase/7/docs/api/java/util/Iterable.html" TargetMode="External"/><Relationship Id="rId2" Type="http://schemas.openxmlformats.org/officeDocument/2006/relationships/hyperlink" Target="http://java.sun.com/products/jfc/tsc/articles/mixing/" TargetMode="Externa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hyperlink" Target="http://www/" TargetMode="Externa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066800"/>
            <a:ext cx="8001000" cy="1676400"/>
          </a:xfrm>
        </p:spPr>
        <p:txBody>
          <a:bodyPr>
            <a:normAutofit fontScale="90000"/>
          </a:bodyPr>
          <a:lstStyle/>
          <a:p>
            <a:pPr algn="ctr"/>
            <a:r>
              <a:rPr lang="en-US" dirty="0" smtClean="0"/>
              <a:t>Anonymous Authentication Scheme for Smart</a:t>
            </a:r>
            <a:br>
              <a:rPr lang="en-US" dirty="0" smtClean="0"/>
            </a:br>
            <a:r>
              <a:rPr lang="en-US" dirty="0" smtClean="0"/>
              <a:t>Cloud Based Healthcare Applications</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228600" y="228600"/>
            <a:ext cx="8610600" cy="6629400"/>
          </a:xfrm>
        </p:spPr>
        <p:txBody>
          <a:bodyPr>
            <a:normAutofit/>
          </a:bodyPr>
          <a:lstStyle/>
          <a:p>
            <a:pPr lvl="1">
              <a:lnSpc>
                <a:spcPct val="150000"/>
              </a:lnSpc>
              <a:buNone/>
            </a:pPr>
            <a:r>
              <a:rPr lang="en-US" sz="2000" b="1" dirty="0" smtClean="0">
                <a:latin typeface="Times New Roman" pitchFamily="18" charset="0"/>
                <a:cs typeface="Times New Roman" pitchFamily="18" charset="0"/>
              </a:rPr>
              <a:t>1.4 Proposed System</a:t>
            </a:r>
            <a:endParaRPr lang="en-US" sz="1600" dirty="0" smtClean="0">
              <a:latin typeface="Times New Roman" pitchFamily="18" charset="0"/>
              <a:cs typeface="Times New Roman" pitchFamily="18" charset="0"/>
            </a:endParaRPr>
          </a:p>
          <a:p>
            <a:pPr algn="just">
              <a:lnSpc>
                <a:spcPct val="150000"/>
              </a:lnSpc>
              <a:buNone/>
            </a:pPr>
            <a:r>
              <a:rPr lang="en-US" sz="1800" dirty="0" smtClean="0">
                <a:latin typeface="Times New Roman" pitchFamily="18" charset="0"/>
                <a:cs typeface="Times New Roman" pitchFamily="18" charset="0"/>
              </a:rPr>
              <a:t>In proposed system to overcome all these type of problems while joining to hospital they have to register first .After registration admin will provide one id to that patient. by using that id they have to login.</a:t>
            </a:r>
          </a:p>
          <a:p>
            <a:pPr>
              <a:lnSpc>
                <a:spcPct val="150000"/>
              </a:lnSpc>
              <a:buNone/>
            </a:pPr>
            <a:r>
              <a:rPr lang="en-US" sz="2000" b="1" dirty="0" smtClean="0">
                <a:latin typeface="Times New Roman" pitchFamily="18" charset="0"/>
                <a:cs typeface="Times New Roman" pitchFamily="18" charset="0"/>
              </a:rPr>
              <a:t> </a:t>
            </a:r>
            <a:endParaRPr lang="en-US" sz="3200" dirty="0" smtClean="0">
              <a:latin typeface="Times New Roman" pitchFamily="18" charset="0"/>
              <a:cs typeface="Times New Roman" pitchFamily="18" charset="0"/>
            </a:endParaRPr>
          </a:p>
          <a:p>
            <a:pPr>
              <a:lnSpc>
                <a:spcPct val="150000"/>
              </a:lnSpc>
              <a:buNone/>
            </a:pPr>
            <a:r>
              <a:rPr lang="en-US" sz="2000" b="1" dirty="0" smtClean="0">
                <a:latin typeface="Times New Roman" pitchFamily="18" charset="0"/>
                <a:cs typeface="Times New Roman" pitchFamily="18" charset="0"/>
              </a:rPr>
              <a:t>1.4.1 Proposed System Advantage</a:t>
            </a:r>
            <a:endParaRPr lang="en-US" sz="1600" dirty="0" smtClean="0">
              <a:latin typeface="Times New Roman" pitchFamily="18" charset="0"/>
              <a:cs typeface="Times New Roman" pitchFamily="18" charset="0"/>
            </a:endParaRPr>
          </a:p>
          <a:p>
            <a:pPr lvl="0" algn="just">
              <a:lnSpc>
                <a:spcPct val="150000"/>
              </a:lnSpc>
              <a:buNone/>
            </a:pPr>
            <a:r>
              <a:rPr lang="en-US" sz="1800" dirty="0" smtClean="0">
                <a:latin typeface="Times New Roman" pitchFamily="18" charset="0"/>
                <a:cs typeface="Times New Roman" pitchFamily="18" charset="0"/>
              </a:rPr>
              <a:t>After login of that page where is one menu under that for that patient what the user need they have to send a request to admin for what the requirement they need .</a:t>
            </a:r>
          </a:p>
          <a:p>
            <a:pPr lvl="0" algn="just">
              <a:lnSpc>
                <a:spcPct val="150000"/>
              </a:lnSpc>
              <a:buNone/>
            </a:pPr>
            <a:r>
              <a:rPr lang="en-US" sz="1800" dirty="0" smtClean="0">
                <a:latin typeface="Times New Roman" pitchFamily="18" charset="0"/>
                <a:cs typeface="Times New Roman" pitchFamily="18" charset="0"/>
              </a:rPr>
              <a:t>If admin will receive that request. Immediately .they will respond and they will provide concern person .</a:t>
            </a:r>
          </a:p>
          <a:p>
            <a:pPr>
              <a:lnSpc>
                <a:spcPct val="150000"/>
              </a:lnSpc>
              <a:buNone/>
            </a:pPr>
            <a:r>
              <a:rPr lang="en-US" sz="2000" b="1" dirty="0" smtClean="0">
                <a:latin typeface="Times New Roman" pitchFamily="18" charset="0"/>
                <a:cs typeface="Times New Roman" pitchFamily="18" charset="0"/>
              </a:rPr>
              <a:t> </a:t>
            </a:r>
            <a:endParaRPr lang="en-US" sz="3200" dirty="0" smtClean="0">
              <a:latin typeface="Times New Roman" pitchFamily="18" charset="0"/>
              <a:cs typeface="Times New Roman" pitchFamily="18" charset="0"/>
            </a:endParaRPr>
          </a:p>
          <a:p>
            <a:pPr>
              <a:lnSpc>
                <a:spcPct val="150000"/>
              </a:lnSpc>
              <a:buNone/>
            </a:pPr>
            <a:r>
              <a:rPr lang="en-US" sz="2000" b="1" dirty="0" smtClean="0">
                <a:latin typeface="Times New Roman" pitchFamily="18" charset="0"/>
                <a:cs typeface="Times New Roman" pitchFamily="18" charset="0"/>
              </a:rPr>
              <a:t> </a:t>
            </a:r>
            <a:endParaRPr lang="en-US" sz="3200" dirty="0">
              <a:latin typeface="Times New Roman" pitchFamily="18" charset="0"/>
              <a:cs typeface="Times New Roman"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228600" y="228600"/>
            <a:ext cx="8610600" cy="6629400"/>
          </a:xfrm>
        </p:spPr>
        <p:txBody>
          <a:bodyPr>
            <a:normAutofit/>
          </a:bodyPr>
          <a:lstStyle/>
          <a:p>
            <a:pPr algn="ctr">
              <a:lnSpc>
                <a:spcPct val="150000"/>
              </a:lnSpc>
              <a:buNone/>
            </a:pPr>
            <a:r>
              <a:rPr lang="en-US" sz="1800" b="1" dirty="0" smtClean="0">
                <a:latin typeface="Times New Roman" pitchFamily="18" charset="0"/>
                <a:cs typeface="Times New Roman" pitchFamily="18" charset="0"/>
              </a:rPr>
              <a:t>	CHAPTER   2</a:t>
            </a:r>
            <a:endParaRPr lang="en-US" sz="1400" dirty="0" smtClean="0">
              <a:latin typeface="Times New Roman" pitchFamily="18" charset="0"/>
              <a:cs typeface="Times New Roman" pitchFamily="18" charset="0"/>
            </a:endParaRPr>
          </a:p>
          <a:p>
            <a:pPr>
              <a:lnSpc>
                <a:spcPct val="150000"/>
              </a:lnSpc>
              <a:buNone/>
            </a:pPr>
            <a:r>
              <a:rPr lang="en-US" sz="1800" b="1" dirty="0" smtClean="0">
                <a:latin typeface="Times New Roman" pitchFamily="18" charset="0"/>
                <a:cs typeface="Times New Roman" pitchFamily="18" charset="0"/>
              </a:rPr>
              <a:t>              PROJECT DESCRIPTION</a:t>
            </a:r>
            <a:endParaRPr lang="en-US" sz="1400" dirty="0" smtClean="0">
              <a:latin typeface="Times New Roman" pitchFamily="18" charset="0"/>
              <a:cs typeface="Times New Roman" pitchFamily="18" charset="0"/>
            </a:endParaRPr>
          </a:p>
          <a:p>
            <a:pPr>
              <a:lnSpc>
                <a:spcPct val="150000"/>
              </a:lnSpc>
              <a:buNone/>
            </a:pPr>
            <a:r>
              <a:rPr lang="en-US" sz="1800" b="1" dirty="0" smtClean="0">
                <a:latin typeface="Times New Roman" pitchFamily="18" charset="0"/>
                <a:cs typeface="Times New Roman" pitchFamily="18" charset="0"/>
              </a:rPr>
              <a:t>2.1 GENERAL:</a:t>
            </a:r>
            <a:endParaRPr lang="en-US" sz="1600" dirty="0" smtClean="0">
              <a:latin typeface="Times New Roman" pitchFamily="18" charset="0"/>
              <a:cs typeface="Times New Roman" pitchFamily="18" charset="0"/>
            </a:endParaRPr>
          </a:p>
          <a:p>
            <a:pPr algn="just">
              <a:lnSpc>
                <a:spcPct val="150000"/>
              </a:lnSpc>
              <a:buNone/>
            </a:pPr>
            <a:r>
              <a:rPr lang="en-US" sz="1800" dirty="0" smtClean="0">
                <a:latin typeface="Times New Roman" pitchFamily="18" charset="0"/>
                <a:cs typeface="Times New Roman" pitchFamily="18" charset="0"/>
              </a:rPr>
              <a:t>Various sharp restorative administrations applications are grasping cloud to offer organizations to patients. In any case, the unstable data can be uncovered to the approval server/pro center. Thusly, security and assurance are fundamental to its thriving and sending wherever scale.</a:t>
            </a:r>
            <a:endParaRPr lang="en-US" sz="1800" dirty="0">
              <a:latin typeface="Times New Roman" pitchFamily="18" charset="0"/>
              <a:cs typeface="Times New Roman"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ChangeArrowheads="1"/>
          </p:cNvSpPr>
          <p:nvPr/>
        </p:nvSpPr>
        <p:spPr bwMode="auto">
          <a:xfrm>
            <a:off x="1143000" y="914400"/>
            <a:ext cx="6629400" cy="461664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200000"/>
              </a:lnSpc>
            </a:pPr>
            <a:r>
              <a:rPr lang="en-US" sz="2400" dirty="0" smtClean="0">
                <a:latin typeface="Times New Roman" pitchFamily="18" charset="0"/>
                <a:cs typeface="Times New Roman" pitchFamily="18" charset="0"/>
              </a:rPr>
              <a:t> </a:t>
            </a:r>
          </a:p>
          <a:p>
            <a:r>
              <a:rPr lang="en-US" sz="2400" dirty="0" smtClean="0"/>
              <a:t>In this project we have the following modules:</a:t>
            </a:r>
          </a:p>
          <a:p>
            <a:pPr marL="457200" lvl="0" indent="-457200">
              <a:lnSpc>
                <a:spcPct val="150000"/>
              </a:lnSpc>
              <a:buFont typeface="+mj-lt"/>
              <a:buAutoNum type="arabicPeriod"/>
            </a:pPr>
            <a:r>
              <a:rPr lang="en-US" sz="2000" dirty="0" smtClean="0"/>
              <a:t>User Interface</a:t>
            </a:r>
          </a:p>
          <a:p>
            <a:pPr marL="457200" lvl="0" indent="-457200">
              <a:lnSpc>
                <a:spcPct val="150000"/>
              </a:lnSpc>
              <a:buFont typeface="+mj-lt"/>
              <a:buAutoNum type="arabicPeriod"/>
            </a:pPr>
            <a:r>
              <a:rPr lang="en-US" sz="2000" dirty="0" smtClean="0"/>
              <a:t>Group Manager</a:t>
            </a:r>
          </a:p>
          <a:p>
            <a:pPr marL="457200" lvl="0" indent="-457200">
              <a:lnSpc>
                <a:spcPct val="150000"/>
              </a:lnSpc>
              <a:buFont typeface="+mj-lt"/>
              <a:buAutoNum type="arabicPeriod"/>
            </a:pPr>
            <a:r>
              <a:rPr lang="en-US" sz="2000" dirty="0" smtClean="0"/>
              <a:t>User</a:t>
            </a:r>
          </a:p>
          <a:p>
            <a:pPr marL="457200" lvl="0" indent="-457200">
              <a:lnSpc>
                <a:spcPct val="150000"/>
              </a:lnSpc>
              <a:buFont typeface="+mj-lt"/>
              <a:buAutoNum type="arabicPeriod"/>
            </a:pPr>
            <a:r>
              <a:rPr lang="en-US" sz="2000" dirty="0" smtClean="0"/>
              <a:t>Cloud Service Provider</a:t>
            </a:r>
          </a:p>
          <a:p>
            <a:pPr marL="457200" lvl="0" indent="-457200">
              <a:lnSpc>
                <a:spcPct val="150000"/>
              </a:lnSpc>
              <a:buFont typeface="+mj-lt"/>
              <a:buAutoNum type="arabicPeriod"/>
            </a:pPr>
            <a:r>
              <a:rPr lang="en-US" sz="2000" dirty="0" smtClean="0"/>
              <a:t>Services</a:t>
            </a:r>
          </a:p>
          <a:p>
            <a:pPr>
              <a:lnSpc>
                <a:spcPct val="200000"/>
              </a:lnSpc>
            </a:pPr>
            <a:r>
              <a:rPr lang="en-US" sz="2400" dirty="0" smtClean="0">
                <a:latin typeface="Times New Roman" pitchFamily="18" charset="0"/>
                <a:cs typeface="Times New Roman" pitchFamily="18" charset="0"/>
              </a:rPr>
              <a:t> </a:t>
            </a:r>
            <a:endParaRPr lang="en-US" sz="2400" dirty="0">
              <a:latin typeface="Times New Roman" pitchFamily="18" charset="0"/>
              <a:cs typeface="Times New Roman" pitchFamily="18" charset="0"/>
            </a:endParaRPr>
          </a:p>
        </p:txBody>
      </p:sp>
      <p:sp>
        <p:nvSpPr>
          <p:cNvPr id="3" name="Rectangle 2"/>
          <p:cNvSpPr/>
          <p:nvPr/>
        </p:nvSpPr>
        <p:spPr>
          <a:xfrm>
            <a:off x="685800" y="228600"/>
            <a:ext cx="3505200" cy="661207"/>
          </a:xfrm>
          <a:prstGeom prst="rect">
            <a:avLst/>
          </a:prstGeom>
        </p:spPr>
        <p:txBody>
          <a:bodyPr wrap="square">
            <a:spAutoFit/>
          </a:bodyPr>
          <a:lstStyle/>
          <a:p>
            <a:pPr eaLnBrk="0" hangingPunct="0">
              <a:lnSpc>
                <a:spcPct val="150000"/>
              </a:lnSpc>
            </a:pPr>
            <a:r>
              <a:rPr lang="en-US" sz="2800" b="1" dirty="0" smtClean="0">
                <a:latin typeface="Times New Roman" pitchFamily="18" charset="0"/>
                <a:cs typeface="Times New Roman" pitchFamily="18" charset="0"/>
              </a:rPr>
              <a:t>MODULES NAMES:</a:t>
            </a:r>
            <a:endParaRPr lang="en-US" sz="2800" b="1"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533400"/>
            <a:ext cx="8382000" cy="4170372"/>
          </a:xfrm>
          <a:prstGeom prst="rect">
            <a:avLst/>
          </a:prstGeom>
        </p:spPr>
        <p:txBody>
          <a:bodyPr wrap="square">
            <a:spAutoFit/>
          </a:bodyPr>
          <a:lstStyle/>
          <a:p>
            <a:pPr marL="514350" lvl="0" indent="-514350" algn="just" fontAlgn="base">
              <a:spcBef>
                <a:spcPct val="0"/>
              </a:spcBef>
              <a:spcAft>
                <a:spcPct val="0"/>
              </a:spcAft>
              <a:buAutoNum type="arabicParenR"/>
            </a:pPr>
            <a:r>
              <a:rPr lang="en-US" sz="2000" b="1" dirty="0" smtClean="0">
                <a:latin typeface="Times New Roman" pitchFamily="18" charset="0"/>
                <a:ea typeface="Calibri" pitchFamily="34" charset="0"/>
                <a:cs typeface="Times New Roman" pitchFamily="18" charset="0"/>
              </a:rPr>
              <a:t>User Interface Design</a:t>
            </a:r>
          </a:p>
          <a:p>
            <a:pPr marL="514350" lvl="0" indent="-514350" algn="just" fontAlgn="base">
              <a:spcBef>
                <a:spcPct val="0"/>
              </a:spcBef>
              <a:spcAft>
                <a:spcPct val="0"/>
              </a:spcAft>
              <a:buAutoNum type="arabicParenR"/>
            </a:pPr>
            <a:endParaRPr lang="en-US" sz="2800" b="1" dirty="0" smtClean="0">
              <a:latin typeface="Times New Roman" pitchFamily="18" charset="0"/>
              <a:cs typeface="Times New Roman" pitchFamily="18" charset="0"/>
            </a:endParaRPr>
          </a:p>
          <a:p>
            <a:pPr marL="514350" lvl="0" indent="-514350" algn="just" fontAlgn="base">
              <a:spcBef>
                <a:spcPct val="0"/>
              </a:spcBef>
              <a:spcAft>
                <a:spcPct val="0"/>
              </a:spcAft>
              <a:buAutoNum type="arabicParenR"/>
            </a:pPr>
            <a:endParaRPr lang="en-US" sz="28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dirty="0" smtClean="0">
                <a:latin typeface="Times New Roman" pitchFamily="18" charset="0"/>
                <a:ea typeface="Calibri" pitchFamily="34" charset="0"/>
                <a:cs typeface="Times New Roman" pitchFamily="18" charset="0"/>
              </a:rPr>
              <a:t>In this module we design the windows for the project. These windows are used for secure login for all users. To connect with server user must give their username and password then only they can able to connect the server. If the user already exits directly can login into the server else user must register their details such as username, password and Email id, into the server. Server will create</a:t>
            </a:r>
            <a:r>
              <a:rPr lang="en-US" sz="1200" dirty="0" smtClean="0">
                <a:latin typeface="Times New Roman" pitchFamily="18" charset="0"/>
                <a:ea typeface="Calibri" pitchFamily="34" charset="0"/>
                <a:cs typeface="Times New Roman" pitchFamily="18" charset="0"/>
              </a:rPr>
              <a:t> </a:t>
            </a:r>
            <a:r>
              <a:rPr lang="en-US" dirty="0" smtClean="0">
                <a:latin typeface="Times New Roman" pitchFamily="18" charset="0"/>
                <a:ea typeface="Calibri" pitchFamily="34" charset="0"/>
                <a:cs typeface="Times New Roman" pitchFamily="18" charset="0"/>
              </a:rPr>
              <a:t>the account for the entire user to maintain upload and download rate. Name will be set as user id. Logging in is usually used to enter a specific page.</a:t>
            </a:r>
            <a:endParaRPr lang="en-US" dirty="0"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1"/>
          <p:cNvSpPr>
            <a:spLocks noChangeArrowheads="1"/>
          </p:cNvSpPr>
          <p:nvPr/>
        </p:nvSpPr>
        <p:spPr bwMode="auto">
          <a:xfrm>
            <a:off x="457200" y="0"/>
            <a:ext cx="8305800" cy="585955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gn="just">
              <a:lnSpc>
                <a:spcPct val="150000"/>
              </a:lnSpc>
            </a:pPr>
            <a:r>
              <a:rPr lang="en-US" b="1" dirty="0" smtClean="0">
                <a:latin typeface="Times New Roman" pitchFamily="18" charset="0"/>
                <a:cs typeface="Times New Roman" pitchFamily="18" charset="0"/>
              </a:rPr>
              <a:t>Group Manager</a:t>
            </a:r>
            <a:endParaRPr lang="en-US" dirty="0" smtClean="0">
              <a:latin typeface="Times New Roman" pitchFamily="18" charset="0"/>
              <a:cs typeface="Times New Roman" pitchFamily="18" charset="0"/>
            </a:endParaRPr>
          </a:p>
          <a:p>
            <a:pPr algn="just">
              <a:lnSpc>
                <a:spcPct val="150000"/>
              </a:lnSpc>
            </a:pPr>
            <a:r>
              <a:rPr lang="en-US" dirty="0" smtClean="0">
                <a:latin typeface="Times New Roman" pitchFamily="18" charset="0"/>
                <a:cs typeface="Times New Roman" pitchFamily="18" charset="0"/>
              </a:rPr>
              <a:t>Group Manager is a first module of this project. This GM is the owner of the hospital. In this module GM login, and then view the all users request and accept the users and generate ID to that users. GM sends accepted user’s details to cloud service provider to provide the hospital services to the users. And GM also add the doctors based on the diseases. He can view the total doctors details.</a:t>
            </a:r>
          </a:p>
          <a:p>
            <a:pPr algn="just">
              <a:lnSpc>
                <a:spcPct val="150000"/>
              </a:lnSpc>
            </a:pPr>
            <a:r>
              <a:rPr lang="en-US" dirty="0" smtClean="0">
                <a:latin typeface="Times New Roman" pitchFamily="18" charset="0"/>
                <a:cs typeface="Times New Roman" pitchFamily="18" charset="0"/>
              </a:rPr>
              <a:t>.</a:t>
            </a:r>
          </a:p>
          <a:p>
            <a:pPr algn="just">
              <a:lnSpc>
                <a:spcPct val="150000"/>
              </a:lnSpc>
            </a:pPr>
            <a:r>
              <a:rPr lang="en-US" dirty="0" smtClean="0">
                <a:latin typeface="Times New Roman" pitchFamily="18" charset="0"/>
                <a:cs typeface="Times New Roman" pitchFamily="18" charset="0"/>
              </a:rPr>
              <a:t> </a:t>
            </a:r>
          </a:p>
          <a:p>
            <a:pPr algn="just">
              <a:lnSpc>
                <a:spcPct val="150000"/>
              </a:lnSpc>
            </a:pPr>
            <a:r>
              <a:rPr lang="en-US" b="1" dirty="0" smtClean="0">
                <a:latin typeface="Times New Roman" pitchFamily="18" charset="0"/>
                <a:cs typeface="Times New Roman" pitchFamily="18" charset="0"/>
              </a:rPr>
              <a:t>User:</a:t>
            </a:r>
            <a:endParaRPr lang="en-US" dirty="0" smtClean="0">
              <a:latin typeface="Times New Roman" pitchFamily="18" charset="0"/>
              <a:cs typeface="Times New Roman" pitchFamily="18" charset="0"/>
            </a:endParaRPr>
          </a:p>
          <a:p>
            <a:pPr algn="just">
              <a:lnSpc>
                <a:spcPct val="150000"/>
              </a:lnSpc>
            </a:pPr>
            <a:r>
              <a:rPr lang="en-US" dirty="0" smtClean="0">
                <a:latin typeface="Times New Roman" pitchFamily="18" charset="0"/>
                <a:cs typeface="Times New Roman" pitchFamily="18" charset="0"/>
              </a:rPr>
              <a:t>User is the second module of this project. In this module user can register with Group Manager. Send request to get the ID after getting ID user can login to the site, send request to the Cloud Service Provider to access the hospital services. After receiving the key from CSP, user can use the services. If the user is authenticated then only he can use the services otherwise that user is deleted/removed by the CSP.</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457200"/>
            <a:ext cx="8077200" cy="4613058"/>
          </a:xfrm>
          <a:prstGeom prst="rect">
            <a:avLst/>
          </a:prstGeom>
        </p:spPr>
        <p:txBody>
          <a:bodyPr wrap="square">
            <a:spAutoFit/>
          </a:bodyPr>
          <a:lstStyle/>
          <a:p>
            <a:pPr algn="just">
              <a:lnSpc>
                <a:spcPct val="150000"/>
              </a:lnSpc>
            </a:pPr>
            <a:r>
              <a:rPr lang="en-US" b="1" dirty="0" smtClean="0">
                <a:latin typeface="Times New Roman" pitchFamily="18" charset="0"/>
                <a:cs typeface="Times New Roman" pitchFamily="18" charset="0"/>
              </a:rPr>
              <a:t>Cloud Service Provider</a:t>
            </a:r>
            <a:endParaRPr lang="en-US" dirty="0" smtClean="0">
              <a:latin typeface="Times New Roman" pitchFamily="18" charset="0"/>
              <a:cs typeface="Times New Roman" pitchFamily="18" charset="0"/>
            </a:endParaRPr>
          </a:p>
          <a:p>
            <a:pPr algn="just">
              <a:lnSpc>
                <a:spcPct val="150000"/>
              </a:lnSpc>
            </a:pPr>
            <a:r>
              <a:rPr lang="en-US" dirty="0" smtClean="0">
                <a:latin typeface="Times New Roman" pitchFamily="18" charset="0"/>
                <a:cs typeface="Times New Roman" pitchFamily="18" charset="0"/>
              </a:rPr>
              <a:t>Cloud Service Provider is the third module of the project. CSP login and he can view the patient request , if the patient is authorized then only key will generated to the patient otherwise he can removed without using the services.</a:t>
            </a:r>
          </a:p>
          <a:p>
            <a:pPr algn="just">
              <a:lnSpc>
                <a:spcPct val="150000"/>
              </a:lnSpc>
            </a:pPr>
            <a:endParaRPr lang="en-US" dirty="0" smtClean="0">
              <a:latin typeface="Times New Roman" pitchFamily="18" charset="0"/>
              <a:cs typeface="Times New Roman" pitchFamily="18" charset="0"/>
            </a:endParaRPr>
          </a:p>
          <a:p>
            <a:pPr algn="just">
              <a:lnSpc>
                <a:spcPct val="150000"/>
              </a:lnSpc>
            </a:pPr>
            <a:endParaRPr lang="en-US" dirty="0" smtClean="0">
              <a:latin typeface="Times New Roman" pitchFamily="18" charset="0"/>
              <a:cs typeface="Times New Roman" pitchFamily="18" charset="0"/>
            </a:endParaRPr>
          </a:p>
          <a:p>
            <a:pPr algn="just">
              <a:lnSpc>
                <a:spcPct val="150000"/>
              </a:lnSpc>
            </a:pPr>
            <a:r>
              <a:rPr lang="en-US" dirty="0" smtClean="0">
                <a:latin typeface="Times New Roman" pitchFamily="18" charset="0"/>
                <a:cs typeface="Times New Roman" pitchFamily="18" charset="0"/>
              </a:rPr>
              <a:t>5. Services</a:t>
            </a:r>
          </a:p>
          <a:p>
            <a:pPr algn="just">
              <a:lnSpc>
                <a:spcPct val="150000"/>
              </a:lnSpc>
            </a:pPr>
            <a:r>
              <a:rPr lang="en-US" dirty="0" smtClean="0">
                <a:latin typeface="Times New Roman" pitchFamily="18" charset="0"/>
                <a:cs typeface="Times New Roman" pitchFamily="18" charset="0"/>
              </a:rPr>
              <a:t>Services are the fourth module of the project. In this module patient can login into the services page and he can view the services provided by the GM/Hospital based on his requirement he can send request to the particular service to access.</a:t>
            </a:r>
          </a:p>
          <a:p>
            <a:pPr algn="just">
              <a:lnSpc>
                <a:spcPct val="150000"/>
              </a:lnSpc>
            </a:pPr>
            <a:r>
              <a:rPr lang="en-US" dirty="0" smtClean="0">
                <a:latin typeface="Times New Roman" pitchFamily="18" charset="0"/>
                <a:cs typeface="Times New Roman" pitchFamily="18" charset="0"/>
              </a:rPr>
              <a:t> </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1"/>
          <p:cNvSpPr>
            <a:spLocks noChangeArrowheads="1"/>
          </p:cNvSpPr>
          <p:nvPr/>
        </p:nvSpPr>
        <p:spPr bwMode="auto">
          <a:xfrm>
            <a:off x="228600" y="381000"/>
            <a:ext cx="8305800" cy="203132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gn="ctr"/>
            <a:r>
              <a:rPr lang="en-US" b="1" dirty="0" smtClean="0"/>
              <a:t>MODULES DIAGRAM</a:t>
            </a:r>
            <a:endParaRPr lang="en-US" dirty="0" smtClean="0"/>
          </a:p>
          <a:p>
            <a:pPr algn="ctr"/>
            <a:r>
              <a:rPr lang="en-US" b="1" dirty="0" smtClean="0"/>
              <a:t> </a:t>
            </a:r>
            <a:endParaRPr lang="en-US" dirty="0" smtClean="0"/>
          </a:p>
          <a:p>
            <a:pPr algn="ctr"/>
            <a:r>
              <a:rPr lang="en-US" b="1" dirty="0" smtClean="0"/>
              <a:t>1. User Interface Design</a:t>
            </a:r>
            <a:endParaRPr lang="en-US" dirty="0" smtClean="0"/>
          </a:p>
          <a:p>
            <a:pPr algn="ctr"/>
            <a:r>
              <a:rPr lang="en-US" dirty="0" smtClean="0"/>
              <a:t> </a:t>
            </a:r>
          </a:p>
          <a:p>
            <a:pPr algn="ctr"/>
            <a:endParaRPr lang="en-US" dirty="0" smtClean="0"/>
          </a:p>
          <a:p>
            <a:pPr algn="ctr"/>
            <a:endParaRPr lang="en-US" dirty="0" smtClean="0"/>
          </a:p>
          <a:p>
            <a:pPr algn="ctr"/>
            <a:endParaRPr lang="en-US" dirty="0"/>
          </a:p>
        </p:txBody>
      </p:sp>
      <p:grpSp>
        <p:nvGrpSpPr>
          <p:cNvPr id="2" name="Group 2"/>
          <p:cNvGrpSpPr>
            <a:grpSpLocks/>
          </p:cNvGrpSpPr>
          <p:nvPr/>
        </p:nvGrpSpPr>
        <p:grpSpPr bwMode="auto">
          <a:xfrm>
            <a:off x="990600" y="2514600"/>
            <a:ext cx="6172200" cy="2528887"/>
            <a:chOff x="1170" y="7349"/>
            <a:chExt cx="10530" cy="4045"/>
          </a:xfrm>
        </p:grpSpPr>
        <p:sp>
          <p:nvSpPr>
            <p:cNvPr id="3" name="AutoShape 3"/>
            <p:cNvSpPr>
              <a:spLocks noChangeArrowheads="1"/>
            </p:cNvSpPr>
            <p:nvPr/>
          </p:nvSpPr>
          <p:spPr bwMode="auto">
            <a:xfrm>
              <a:off x="6990" y="8991"/>
              <a:ext cx="2160" cy="1005"/>
            </a:xfrm>
            <a:prstGeom prst="flowChartMagneticDisk">
              <a:avLst/>
            </a:prstGeom>
            <a:gradFill rotWithShape="0">
              <a:gsLst>
                <a:gs pos="0">
                  <a:srgbClr val="D99594"/>
                </a:gs>
                <a:gs pos="50000">
                  <a:srgbClr val="F2DBDB"/>
                </a:gs>
                <a:gs pos="100000">
                  <a:srgbClr val="D99594"/>
                </a:gs>
              </a:gsLst>
              <a:lin ang="18900000" scaled="1"/>
            </a:gradFill>
            <a:ln w="12700">
              <a:solidFill>
                <a:srgbClr val="D99594"/>
              </a:solidFill>
              <a:round/>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cs typeface="Arial" pitchFamily="34" charset="0"/>
                </a:rPr>
                <a:t>Database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4" name="AutoShape 4"/>
            <p:cNvSpPr>
              <a:spLocks noChangeArrowheads="1"/>
            </p:cNvSpPr>
            <p:nvPr/>
          </p:nvSpPr>
          <p:spPr bwMode="auto">
            <a:xfrm>
              <a:off x="9150" y="7349"/>
              <a:ext cx="2550" cy="1320"/>
            </a:xfrm>
            <a:prstGeom prst="flowChartInputOutput">
              <a:avLst/>
            </a:prstGeom>
            <a:gradFill rotWithShape="0">
              <a:gsLst>
                <a:gs pos="0">
                  <a:srgbClr val="D99594"/>
                </a:gs>
                <a:gs pos="50000">
                  <a:srgbClr val="F2DBDB"/>
                </a:gs>
                <a:gs pos="100000">
                  <a:srgbClr val="D99594"/>
                </a:gs>
              </a:gsLst>
              <a:lin ang="18900000" scaled="1"/>
            </a:gradFill>
            <a:ln w="12700">
              <a:solidFill>
                <a:srgbClr val="D99594"/>
              </a:solid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200" b="0" i="0" u="sng" strike="noStrike" cap="none" normalizeH="0" baseline="0" smtClean="0">
                  <a:ln>
                    <a:noFill/>
                  </a:ln>
                  <a:solidFill>
                    <a:schemeClr val="tx1"/>
                  </a:solidFill>
                  <a:effectLst/>
                  <a:latin typeface="Times New Roman" pitchFamily="18" charset="0"/>
                  <a:cs typeface="Arial" pitchFamily="34" charset="0"/>
                </a:rPr>
                <a:t>Welcome Page</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5" name="AutoShape 5"/>
            <p:cNvCxnSpPr>
              <a:cxnSpLocks noChangeShapeType="1"/>
            </p:cNvCxnSpPr>
            <p:nvPr/>
          </p:nvCxnSpPr>
          <p:spPr bwMode="auto">
            <a:xfrm>
              <a:off x="5745" y="9621"/>
              <a:ext cx="1170" cy="0"/>
            </a:xfrm>
            <a:prstGeom prst="straightConnector1">
              <a:avLst/>
            </a:prstGeom>
            <a:noFill/>
            <a:ln w="12700">
              <a:solidFill>
                <a:srgbClr val="D99594"/>
              </a:solidFill>
              <a:round/>
              <a:headEnd/>
              <a:tailEnd type="triangle" w="med" len="med"/>
            </a:ln>
            <a:effectLst/>
          </p:spPr>
        </p:cxnSp>
        <p:cxnSp>
          <p:nvCxnSpPr>
            <p:cNvPr id="6" name="AutoShape 6"/>
            <p:cNvCxnSpPr>
              <a:cxnSpLocks noChangeShapeType="1"/>
            </p:cNvCxnSpPr>
            <p:nvPr/>
          </p:nvCxnSpPr>
          <p:spPr bwMode="auto">
            <a:xfrm>
              <a:off x="1170" y="9381"/>
              <a:ext cx="675" cy="90"/>
            </a:xfrm>
            <a:prstGeom prst="straightConnector1">
              <a:avLst/>
            </a:prstGeom>
            <a:noFill/>
            <a:ln w="12700">
              <a:solidFill>
                <a:srgbClr val="D99594"/>
              </a:solidFill>
              <a:round/>
              <a:headEnd/>
              <a:tailEnd type="triangle" w="med" len="med"/>
            </a:ln>
            <a:effectLst/>
          </p:spPr>
        </p:cxnSp>
        <p:cxnSp>
          <p:nvCxnSpPr>
            <p:cNvPr id="7" name="AutoShape 7"/>
            <p:cNvCxnSpPr>
              <a:cxnSpLocks noChangeShapeType="1"/>
            </p:cNvCxnSpPr>
            <p:nvPr/>
          </p:nvCxnSpPr>
          <p:spPr bwMode="auto">
            <a:xfrm flipV="1">
              <a:off x="1260" y="9516"/>
              <a:ext cx="585" cy="390"/>
            </a:xfrm>
            <a:prstGeom prst="straightConnector1">
              <a:avLst/>
            </a:prstGeom>
            <a:noFill/>
            <a:ln w="12700">
              <a:solidFill>
                <a:srgbClr val="D99594"/>
              </a:solidFill>
              <a:round/>
              <a:headEnd/>
              <a:tailEnd type="triangle" w="med" len="med"/>
            </a:ln>
            <a:effectLst/>
          </p:spPr>
        </p:cxnSp>
        <p:sp>
          <p:nvSpPr>
            <p:cNvPr id="8" name="AutoShape 8"/>
            <p:cNvSpPr>
              <a:spLocks noChangeArrowheads="1"/>
            </p:cNvSpPr>
            <p:nvPr/>
          </p:nvSpPr>
          <p:spPr bwMode="auto">
            <a:xfrm>
              <a:off x="9630" y="9816"/>
              <a:ext cx="1725" cy="1578"/>
            </a:xfrm>
            <a:prstGeom prst="flowChartAlternateProcess">
              <a:avLst/>
            </a:prstGeom>
            <a:gradFill rotWithShape="0">
              <a:gsLst>
                <a:gs pos="0">
                  <a:srgbClr val="D99594"/>
                </a:gs>
                <a:gs pos="50000">
                  <a:srgbClr val="F2DBDB"/>
                </a:gs>
                <a:gs pos="100000">
                  <a:srgbClr val="D99594"/>
                </a:gs>
              </a:gsLst>
              <a:lin ang="18900000" scaled="1"/>
            </a:gradFill>
            <a:ln w="12700">
              <a:solidFill>
                <a:srgbClr val="D99594"/>
              </a:solidFill>
              <a:miter lim="800000"/>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smtClean="0">
                <a:ln>
                  <a:noFill/>
                </a:ln>
                <a:solidFill>
                  <a:schemeClr val="tx1"/>
                </a:solidFill>
                <a:effectLst/>
                <a:latin typeface="Times New Roman" pitchFamily="18"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cs typeface="Arial" pitchFamily="34" charset="0"/>
                </a:rPr>
                <a:t>Registration</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cs typeface="Arial" pitchFamily="34" charset="0"/>
                </a:rPr>
                <a:t>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9" name="AutoShape 9"/>
            <p:cNvCxnSpPr>
              <a:cxnSpLocks noChangeShapeType="1"/>
            </p:cNvCxnSpPr>
            <p:nvPr/>
          </p:nvCxnSpPr>
          <p:spPr bwMode="auto">
            <a:xfrm flipV="1">
              <a:off x="8235" y="8401"/>
              <a:ext cx="1005" cy="866"/>
            </a:xfrm>
            <a:prstGeom prst="straightConnector1">
              <a:avLst/>
            </a:prstGeom>
            <a:noFill/>
            <a:ln w="12700">
              <a:solidFill>
                <a:srgbClr val="D99594"/>
              </a:solidFill>
              <a:round/>
              <a:headEnd/>
              <a:tailEnd type="triangle" w="med" len="med"/>
            </a:ln>
            <a:effectLst/>
          </p:spPr>
        </p:cxnSp>
        <p:cxnSp>
          <p:nvCxnSpPr>
            <p:cNvPr id="10" name="AutoShape 10"/>
            <p:cNvCxnSpPr>
              <a:cxnSpLocks noChangeShapeType="1"/>
            </p:cNvCxnSpPr>
            <p:nvPr/>
          </p:nvCxnSpPr>
          <p:spPr bwMode="auto">
            <a:xfrm>
              <a:off x="8235" y="9996"/>
              <a:ext cx="1395" cy="664"/>
            </a:xfrm>
            <a:prstGeom prst="straightConnector1">
              <a:avLst/>
            </a:prstGeom>
            <a:noFill/>
            <a:ln w="12700">
              <a:solidFill>
                <a:srgbClr val="D99594"/>
              </a:solidFill>
              <a:round/>
              <a:headEnd/>
              <a:tailEnd type="triangle" w="med" len="med"/>
            </a:ln>
            <a:effectLst/>
          </p:spPr>
        </p:cxnSp>
        <p:cxnSp>
          <p:nvCxnSpPr>
            <p:cNvPr id="11" name="AutoShape 11"/>
            <p:cNvCxnSpPr>
              <a:cxnSpLocks noChangeShapeType="1"/>
            </p:cNvCxnSpPr>
            <p:nvPr/>
          </p:nvCxnSpPr>
          <p:spPr bwMode="auto">
            <a:xfrm>
              <a:off x="3555" y="9621"/>
              <a:ext cx="1095" cy="0"/>
            </a:xfrm>
            <a:prstGeom prst="straightConnector1">
              <a:avLst/>
            </a:prstGeom>
            <a:noFill/>
            <a:ln w="12700">
              <a:solidFill>
                <a:srgbClr val="D99594"/>
              </a:solidFill>
              <a:round/>
              <a:headEnd type="triangle" w="med" len="med"/>
              <a:tailEnd type="triangle" w="med" len="med"/>
            </a:ln>
            <a:effectLst/>
          </p:spPr>
        </p:cxnSp>
        <p:sp>
          <p:nvSpPr>
            <p:cNvPr id="1036" name="Rectangle 12"/>
            <p:cNvSpPr>
              <a:spLocks noChangeArrowheads="1"/>
            </p:cNvSpPr>
            <p:nvPr/>
          </p:nvSpPr>
          <p:spPr bwMode="auto">
            <a:xfrm>
              <a:off x="2055" y="9234"/>
              <a:ext cx="1500" cy="582"/>
            </a:xfrm>
            <a:prstGeom prst="rect">
              <a:avLst/>
            </a:prstGeom>
            <a:gradFill rotWithShape="0">
              <a:gsLst>
                <a:gs pos="0">
                  <a:srgbClr val="D99594"/>
                </a:gs>
                <a:gs pos="50000">
                  <a:srgbClr val="F2DBDB"/>
                </a:gs>
                <a:gs pos="100000">
                  <a:srgbClr val="D99594"/>
                </a:gs>
              </a:gsLst>
              <a:lin ang="18900000" scaled="1"/>
            </a:gradFill>
            <a:ln w="12700">
              <a:solidFill>
                <a:srgbClr val="D99594"/>
              </a:solidFill>
              <a:miter lim="800000"/>
              <a:headEnd/>
              <a:tailEnd/>
            </a:ln>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cs typeface="Arial" pitchFamily="34" charset="0"/>
                </a:rPr>
                <a:t>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37" name="Rectangle 13"/>
            <p:cNvSpPr>
              <a:spLocks noChangeArrowheads="1"/>
            </p:cNvSpPr>
            <p:nvPr/>
          </p:nvSpPr>
          <p:spPr bwMode="auto">
            <a:xfrm>
              <a:off x="4650" y="9120"/>
              <a:ext cx="1095" cy="1710"/>
            </a:xfrm>
            <a:prstGeom prst="rect">
              <a:avLst/>
            </a:prstGeom>
            <a:gradFill rotWithShape="0">
              <a:gsLst>
                <a:gs pos="0">
                  <a:srgbClr val="D99594"/>
                </a:gs>
                <a:gs pos="50000">
                  <a:srgbClr val="F2DBDB"/>
                </a:gs>
                <a:gs pos="100000">
                  <a:srgbClr val="D99594"/>
                </a:gs>
              </a:gsLst>
              <a:lin ang="18900000" scaled="1"/>
            </a:gradFill>
            <a:ln w="12700">
              <a:solidFill>
                <a:srgbClr val="D99594"/>
              </a:solidFill>
              <a:miter lim="800000"/>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endParaRPr kumimoji="0" lang="en-US" sz="1100" b="0" i="0" u="none" strike="noStrike" cap="none" normalizeH="0" baseline="0" smtClean="0">
                <a:ln>
                  <a:noFill/>
                </a:ln>
                <a:solidFill>
                  <a:schemeClr val="tx1"/>
                </a:solidFill>
                <a:effectLst/>
                <a:latin typeface="Times New Roman" pitchFamily="18" charset="0"/>
                <a:cs typeface="Arial" pitchFamily="34" charset="0"/>
              </a:endParaRPr>
            </a:p>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Server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 name="Rectangle 28"/>
          <p:cNvSpPr>
            <a:spLocks noChangeArrowheads="1"/>
          </p:cNvSpPr>
          <p:nvPr/>
        </p:nvSpPr>
        <p:spPr bwMode="auto">
          <a:xfrm>
            <a:off x="304800" y="762000"/>
            <a:ext cx="4953000" cy="67710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fontAlgn="base">
              <a:spcBef>
                <a:spcPct val="0"/>
              </a:spcBef>
              <a:spcAft>
                <a:spcPct val="0"/>
              </a:spcAft>
            </a:pPr>
            <a:r>
              <a:rPr kumimoji="0" lang="en-US" sz="20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2) </a:t>
            </a:r>
            <a:r>
              <a:rPr lang="en-US" b="1" dirty="0" smtClean="0"/>
              <a:t>Group Manager</a:t>
            </a:r>
            <a:endParaRPr lang="en-US" sz="2000" dirty="0" smtClean="0"/>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Arial" pitchFamily="34" charset="0"/>
              <a:cs typeface="Arial" pitchFamily="34" charset="0"/>
            </a:endParaRPr>
          </a:p>
        </p:txBody>
      </p:sp>
      <p:grpSp>
        <p:nvGrpSpPr>
          <p:cNvPr id="2050" name="Group 2"/>
          <p:cNvGrpSpPr>
            <a:grpSpLocks/>
          </p:cNvGrpSpPr>
          <p:nvPr/>
        </p:nvGrpSpPr>
        <p:grpSpPr bwMode="auto">
          <a:xfrm>
            <a:off x="1143000" y="2286000"/>
            <a:ext cx="5867400" cy="3559175"/>
            <a:chOff x="1338" y="5123"/>
            <a:chExt cx="8691" cy="5604"/>
          </a:xfrm>
        </p:grpSpPr>
        <p:sp>
          <p:nvSpPr>
            <p:cNvPr id="2051" name="Oval 3"/>
            <p:cNvSpPr>
              <a:spLocks noChangeArrowheads="1"/>
            </p:cNvSpPr>
            <p:nvPr/>
          </p:nvSpPr>
          <p:spPr bwMode="auto">
            <a:xfrm>
              <a:off x="3877" y="5123"/>
              <a:ext cx="2275" cy="595"/>
            </a:xfrm>
            <a:prstGeom prst="ellipse">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Group manager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052" name="Rectangle 4"/>
            <p:cNvSpPr>
              <a:spLocks noChangeArrowheads="1"/>
            </p:cNvSpPr>
            <p:nvPr/>
          </p:nvSpPr>
          <p:spPr bwMode="auto">
            <a:xfrm>
              <a:off x="4420" y="6078"/>
              <a:ext cx="1241" cy="439"/>
            </a:xfrm>
            <a:prstGeom prst="rect">
              <a:avLst/>
            </a:prstGeom>
            <a:gradFill rotWithShape="0">
              <a:gsLst>
                <a:gs pos="0">
                  <a:srgbClr val="92CDDC"/>
                </a:gs>
                <a:gs pos="50000">
                  <a:srgbClr val="DAEEF3"/>
                </a:gs>
                <a:gs pos="100000">
                  <a:srgbClr val="92CDDC"/>
                </a:gs>
              </a:gsLst>
              <a:lin ang="18900000" scaled="1"/>
            </a:gradFill>
            <a:ln w="12700">
              <a:solidFill>
                <a:srgbClr val="92CDDC"/>
              </a:solidFill>
              <a:miter lim="800000"/>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053" name="AutoShape 5"/>
            <p:cNvSpPr>
              <a:spLocks noChangeArrowheads="1"/>
            </p:cNvSpPr>
            <p:nvPr/>
          </p:nvSpPr>
          <p:spPr bwMode="auto">
            <a:xfrm>
              <a:off x="4306" y="6843"/>
              <a:ext cx="1582" cy="735"/>
            </a:xfrm>
            <a:prstGeom prst="diamond">
              <a:avLst/>
            </a:prstGeom>
            <a:gradFill rotWithShape="0">
              <a:gsLst>
                <a:gs pos="0">
                  <a:srgbClr val="92CDDC"/>
                </a:gs>
                <a:gs pos="50000">
                  <a:srgbClr val="DAEEF3"/>
                </a:gs>
                <a:gs pos="100000">
                  <a:srgbClr val="92CDDC"/>
                </a:gs>
              </a:gsLst>
              <a:lin ang="18900000" scaled="1"/>
            </a:gradFill>
            <a:ln w="12700">
              <a:solidFill>
                <a:srgbClr val="92CDDC"/>
              </a:solidFill>
              <a:miter lim="800000"/>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Verify</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2054" name="AutoShape 6"/>
            <p:cNvCxnSpPr>
              <a:cxnSpLocks noChangeShapeType="1"/>
            </p:cNvCxnSpPr>
            <p:nvPr/>
          </p:nvCxnSpPr>
          <p:spPr bwMode="auto">
            <a:xfrm>
              <a:off x="5091" y="5719"/>
              <a:ext cx="0" cy="359"/>
            </a:xfrm>
            <a:prstGeom prst="straightConnector1">
              <a:avLst/>
            </a:prstGeom>
            <a:noFill/>
            <a:ln w="12700">
              <a:solidFill>
                <a:srgbClr val="92CDDC"/>
              </a:solidFill>
              <a:round/>
              <a:headEnd/>
              <a:tailEnd type="triangle" w="med" len="med"/>
            </a:ln>
            <a:effectLst/>
          </p:spPr>
        </p:cxnSp>
        <p:cxnSp>
          <p:nvCxnSpPr>
            <p:cNvPr id="2055" name="AutoShape 7"/>
            <p:cNvCxnSpPr>
              <a:cxnSpLocks noChangeShapeType="1"/>
            </p:cNvCxnSpPr>
            <p:nvPr/>
          </p:nvCxnSpPr>
          <p:spPr bwMode="auto">
            <a:xfrm>
              <a:off x="5091" y="6499"/>
              <a:ext cx="0" cy="344"/>
            </a:xfrm>
            <a:prstGeom prst="straightConnector1">
              <a:avLst/>
            </a:prstGeom>
            <a:noFill/>
            <a:ln w="12700">
              <a:solidFill>
                <a:srgbClr val="92CDDC"/>
              </a:solidFill>
              <a:round/>
              <a:headEnd/>
              <a:tailEnd type="triangle" w="med" len="med"/>
            </a:ln>
            <a:effectLst/>
          </p:spPr>
        </p:cxnSp>
        <p:sp>
          <p:nvSpPr>
            <p:cNvPr id="2056" name="AutoShape 8"/>
            <p:cNvSpPr>
              <a:spLocks noChangeArrowheads="1"/>
            </p:cNvSpPr>
            <p:nvPr/>
          </p:nvSpPr>
          <p:spPr bwMode="auto">
            <a:xfrm>
              <a:off x="6905" y="6843"/>
              <a:ext cx="1646" cy="666"/>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Error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057" name="AutoShape 9"/>
            <p:cNvSpPr>
              <a:spLocks noChangeArrowheads="1"/>
            </p:cNvSpPr>
            <p:nvPr/>
          </p:nvSpPr>
          <p:spPr bwMode="auto">
            <a:xfrm>
              <a:off x="4240" y="8311"/>
              <a:ext cx="1648" cy="590"/>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Home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2058" name="AutoShape 10"/>
            <p:cNvCxnSpPr>
              <a:cxnSpLocks noChangeShapeType="1"/>
            </p:cNvCxnSpPr>
            <p:nvPr/>
          </p:nvCxnSpPr>
          <p:spPr bwMode="auto">
            <a:xfrm>
              <a:off x="5888" y="7218"/>
              <a:ext cx="1017" cy="0"/>
            </a:xfrm>
            <a:prstGeom prst="straightConnector1">
              <a:avLst/>
            </a:prstGeom>
            <a:noFill/>
            <a:ln w="12700">
              <a:solidFill>
                <a:srgbClr val="92CDDC"/>
              </a:solidFill>
              <a:round/>
              <a:headEnd/>
              <a:tailEnd type="triangle" w="med" len="med"/>
            </a:ln>
            <a:effectLst/>
          </p:spPr>
        </p:cxnSp>
        <p:cxnSp>
          <p:nvCxnSpPr>
            <p:cNvPr id="2059" name="AutoShape 11"/>
            <p:cNvCxnSpPr>
              <a:cxnSpLocks noChangeShapeType="1"/>
            </p:cNvCxnSpPr>
            <p:nvPr/>
          </p:nvCxnSpPr>
          <p:spPr bwMode="auto">
            <a:xfrm>
              <a:off x="5091" y="7577"/>
              <a:ext cx="0" cy="733"/>
            </a:xfrm>
            <a:prstGeom prst="straightConnector1">
              <a:avLst/>
            </a:prstGeom>
            <a:noFill/>
            <a:ln w="12700">
              <a:solidFill>
                <a:srgbClr val="92CDDC"/>
              </a:solidFill>
              <a:round/>
              <a:headEnd/>
              <a:tailEnd type="triangle" w="med" len="med"/>
            </a:ln>
            <a:effectLst/>
          </p:spPr>
        </p:cxnSp>
        <p:sp>
          <p:nvSpPr>
            <p:cNvPr id="2060" name="AutoShape 12"/>
            <p:cNvSpPr>
              <a:spLocks noChangeArrowheads="1"/>
            </p:cNvSpPr>
            <p:nvPr/>
          </p:nvSpPr>
          <p:spPr bwMode="auto">
            <a:xfrm>
              <a:off x="1338" y="9892"/>
              <a:ext cx="1872" cy="634"/>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Accept Request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061" name="AutoShape 13"/>
            <p:cNvSpPr>
              <a:spLocks noChangeArrowheads="1"/>
            </p:cNvSpPr>
            <p:nvPr/>
          </p:nvSpPr>
          <p:spPr bwMode="auto">
            <a:xfrm>
              <a:off x="6327" y="9892"/>
              <a:ext cx="1654" cy="835"/>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Sends User ID to CSP</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2062" name="AutoShape 14"/>
            <p:cNvCxnSpPr>
              <a:cxnSpLocks noChangeShapeType="1"/>
            </p:cNvCxnSpPr>
            <p:nvPr/>
          </p:nvCxnSpPr>
          <p:spPr bwMode="auto">
            <a:xfrm flipH="1">
              <a:off x="2744" y="8775"/>
              <a:ext cx="1496" cy="1117"/>
            </a:xfrm>
            <a:prstGeom prst="straightConnector1">
              <a:avLst/>
            </a:prstGeom>
            <a:noFill/>
            <a:ln w="12700">
              <a:solidFill>
                <a:srgbClr val="92CDDC"/>
              </a:solidFill>
              <a:round/>
              <a:headEnd/>
              <a:tailEnd type="triangle" w="med" len="med"/>
            </a:ln>
            <a:effectLst/>
          </p:spPr>
        </p:cxnSp>
        <p:cxnSp>
          <p:nvCxnSpPr>
            <p:cNvPr id="2063" name="AutoShape 15"/>
            <p:cNvCxnSpPr>
              <a:cxnSpLocks noChangeShapeType="1"/>
            </p:cNvCxnSpPr>
            <p:nvPr/>
          </p:nvCxnSpPr>
          <p:spPr bwMode="auto">
            <a:xfrm>
              <a:off x="5901" y="8588"/>
              <a:ext cx="2870" cy="500"/>
            </a:xfrm>
            <a:prstGeom prst="straightConnector1">
              <a:avLst/>
            </a:prstGeom>
            <a:noFill/>
            <a:ln w="12700">
              <a:solidFill>
                <a:srgbClr val="92CDDC"/>
              </a:solidFill>
              <a:round/>
              <a:headEnd/>
              <a:tailEnd type="triangle" w="med" len="med"/>
            </a:ln>
            <a:effectLst/>
          </p:spPr>
        </p:cxnSp>
        <p:sp>
          <p:nvSpPr>
            <p:cNvPr id="2064" name="AutoShape 16"/>
            <p:cNvSpPr>
              <a:spLocks noChangeArrowheads="1"/>
            </p:cNvSpPr>
            <p:nvPr/>
          </p:nvSpPr>
          <p:spPr bwMode="auto">
            <a:xfrm>
              <a:off x="3768" y="9892"/>
              <a:ext cx="1609" cy="735"/>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Generate ID to 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2065" name="AutoShape 17"/>
            <p:cNvSpPr>
              <a:spLocks noChangeArrowheads="1"/>
            </p:cNvSpPr>
            <p:nvPr/>
          </p:nvSpPr>
          <p:spPr bwMode="auto">
            <a:xfrm>
              <a:off x="8771" y="8588"/>
              <a:ext cx="1258" cy="813"/>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Logout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2066" name="AutoShape 18"/>
            <p:cNvCxnSpPr>
              <a:cxnSpLocks noChangeShapeType="1"/>
            </p:cNvCxnSpPr>
            <p:nvPr/>
          </p:nvCxnSpPr>
          <p:spPr bwMode="auto">
            <a:xfrm flipH="1">
              <a:off x="4420" y="8901"/>
              <a:ext cx="325" cy="991"/>
            </a:xfrm>
            <a:prstGeom prst="straightConnector1">
              <a:avLst/>
            </a:prstGeom>
            <a:noFill/>
            <a:ln w="12700">
              <a:solidFill>
                <a:srgbClr val="92CDDC"/>
              </a:solidFill>
              <a:round/>
              <a:headEnd/>
              <a:tailEnd type="triangle" w="med" len="med"/>
            </a:ln>
            <a:effectLst/>
          </p:spPr>
        </p:cxnSp>
        <p:cxnSp>
          <p:nvCxnSpPr>
            <p:cNvPr id="2067" name="AutoShape 19"/>
            <p:cNvCxnSpPr>
              <a:cxnSpLocks noChangeShapeType="1"/>
            </p:cNvCxnSpPr>
            <p:nvPr/>
          </p:nvCxnSpPr>
          <p:spPr bwMode="auto">
            <a:xfrm>
              <a:off x="5759" y="8901"/>
              <a:ext cx="1146" cy="991"/>
            </a:xfrm>
            <a:prstGeom prst="straightConnector1">
              <a:avLst/>
            </a:prstGeom>
            <a:noFill/>
            <a:ln w="12700">
              <a:solidFill>
                <a:srgbClr val="92CDDC"/>
              </a:solidFill>
              <a:round/>
              <a:headEnd/>
              <a:tailEnd type="triangle" w="med" len="med"/>
            </a:ln>
            <a:effectLst/>
          </p:spPr>
        </p:cxnSp>
        <p:sp>
          <p:nvSpPr>
            <p:cNvPr id="2068" name="AutoShape 20"/>
            <p:cNvSpPr>
              <a:spLocks noChangeArrowheads="1"/>
            </p:cNvSpPr>
            <p:nvPr/>
          </p:nvSpPr>
          <p:spPr bwMode="auto">
            <a:xfrm>
              <a:off x="8383" y="9592"/>
              <a:ext cx="1646" cy="666"/>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View Doctors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2069" name="AutoShape 21"/>
            <p:cNvCxnSpPr>
              <a:cxnSpLocks noChangeShapeType="1"/>
            </p:cNvCxnSpPr>
            <p:nvPr/>
          </p:nvCxnSpPr>
          <p:spPr bwMode="auto">
            <a:xfrm>
              <a:off x="5888" y="8828"/>
              <a:ext cx="2574" cy="764"/>
            </a:xfrm>
            <a:prstGeom prst="straightConnector1">
              <a:avLst/>
            </a:prstGeom>
            <a:noFill/>
            <a:ln w="12700">
              <a:solidFill>
                <a:srgbClr val="92CDDC"/>
              </a:solidFill>
              <a:round/>
              <a:headEnd/>
              <a:tailEnd type="triangle" w="med" len="med"/>
            </a:ln>
            <a:effectLst/>
          </p:spPr>
        </p:cxnSp>
      </p:gr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4" name="Rectangle 44"/>
          <p:cNvSpPr>
            <a:spLocks noChangeArrowheads="1"/>
          </p:cNvSpPr>
          <p:nvPr/>
        </p:nvSpPr>
        <p:spPr bwMode="auto">
          <a:xfrm>
            <a:off x="-381000" y="457200"/>
            <a:ext cx="184731"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smtClean="0">
              <a:ln>
                <a:noFill/>
              </a:ln>
              <a:solidFill>
                <a:schemeClr val="tx1"/>
              </a:solidFill>
              <a:effectLst/>
              <a:latin typeface="Arial" pitchFamily="34" charset="0"/>
              <a:cs typeface="Arial" pitchFamily="34" charset="0"/>
            </a:endParaRPr>
          </a:p>
        </p:txBody>
      </p:sp>
      <p:sp>
        <p:nvSpPr>
          <p:cNvPr id="30737" name="Rectangle 17"/>
          <p:cNvSpPr>
            <a:spLocks noChangeArrowheads="1"/>
          </p:cNvSpPr>
          <p:nvPr/>
        </p:nvSpPr>
        <p:spPr bwMode="auto">
          <a:xfrm>
            <a:off x="685800" y="1"/>
            <a:ext cx="2438400" cy="140038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lang="en-US" sz="1200" b="1" dirty="0" smtClean="0">
              <a:latin typeface="Times New Roman" pitchFamily="18" charset="0"/>
              <a:ea typeface="Times New Roman" pitchFamily="18"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fontAlgn="base">
              <a:spcBef>
                <a:spcPct val="0"/>
              </a:spcBef>
              <a:spcAft>
                <a:spcPct val="0"/>
              </a:spcAft>
            </a:pPr>
            <a:r>
              <a:rPr kumimoji="0" lang="en-US"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3) </a:t>
            </a:r>
            <a:r>
              <a:rPr lang="en-US" sz="2000" b="1" dirty="0" smtClean="0"/>
              <a:t>User:</a:t>
            </a:r>
            <a:endParaRPr lang="en-US" sz="2000" dirty="0" smtClean="0"/>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1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30745" name="Rectangle 25"/>
          <p:cNvSpPr>
            <a:spLocks noChangeArrowheads="1"/>
          </p:cNvSpPr>
          <p:nvPr/>
        </p:nvSpPr>
        <p:spPr bwMode="auto">
          <a:xfrm>
            <a:off x="0" y="4572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pSp>
        <p:nvGrpSpPr>
          <p:cNvPr id="3074" name="Group 2"/>
          <p:cNvGrpSpPr>
            <a:grpSpLocks/>
          </p:cNvGrpSpPr>
          <p:nvPr/>
        </p:nvGrpSpPr>
        <p:grpSpPr bwMode="auto">
          <a:xfrm>
            <a:off x="2286000" y="1295400"/>
            <a:ext cx="4257675" cy="4975225"/>
            <a:chOff x="3121" y="4196"/>
            <a:chExt cx="6705" cy="5261"/>
          </a:xfrm>
        </p:grpSpPr>
        <p:sp>
          <p:nvSpPr>
            <p:cNvPr id="3075" name="Oval 3"/>
            <p:cNvSpPr>
              <a:spLocks noChangeArrowheads="1"/>
            </p:cNvSpPr>
            <p:nvPr/>
          </p:nvSpPr>
          <p:spPr bwMode="auto">
            <a:xfrm>
              <a:off x="4860" y="4196"/>
              <a:ext cx="1863" cy="595"/>
            </a:xfrm>
            <a:prstGeom prst="ellipse">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cs typeface="Arial" pitchFamily="34" charset="0"/>
                </a:rPr>
                <a:t>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076" name="Rectangle 4"/>
            <p:cNvSpPr>
              <a:spLocks noChangeArrowheads="1"/>
            </p:cNvSpPr>
            <p:nvPr/>
          </p:nvSpPr>
          <p:spPr bwMode="auto">
            <a:xfrm>
              <a:off x="4901" y="5166"/>
              <a:ext cx="2009" cy="439"/>
            </a:xfrm>
            <a:prstGeom prst="rect">
              <a:avLst/>
            </a:prstGeom>
            <a:gradFill rotWithShape="0">
              <a:gsLst>
                <a:gs pos="0">
                  <a:srgbClr val="FFFFFF"/>
                </a:gs>
                <a:gs pos="100000">
                  <a:srgbClr val="FBD4B4"/>
                </a:gs>
              </a:gsLst>
              <a:lin ang="5400000" scaled="1"/>
            </a:gradFill>
            <a:ln w="12700">
              <a:solidFill>
                <a:srgbClr val="FABF8F"/>
              </a:solidFill>
              <a:miter lim="800000"/>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Register / 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077" name="AutoShape 5"/>
            <p:cNvSpPr>
              <a:spLocks noChangeArrowheads="1"/>
            </p:cNvSpPr>
            <p:nvPr/>
          </p:nvSpPr>
          <p:spPr bwMode="auto">
            <a:xfrm>
              <a:off x="4935" y="5931"/>
              <a:ext cx="1692" cy="735"/>
            </a:xfrm>
            <a:prstGeom prst="diamond">
              <a:avLst/>
            </a:prstGeom>
            <a:gradFill rotWithShape="0">
              <a:gsLst>
                <a:gs pos="0">
                  <a:srgbClr val="FFFFFF"/>
                </a:gs>
                <a:gs pos="100000">
                  <a:srgbClr val="FBD4B4"/>
                </a:gs>
              </a:gsLst>
              <a:lin ang="5400000" scaled="1"/>
            </a:gradFill>
            <a:ln w="12700">
              <a:solidFill>
                <a:srgbClr val="FABF8F"/>
              </a:solidFill>
              <a:miter lim="800000"/>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Verify</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3078" name="AutoShape 6"/>
            <p:cNvCxnSpPr>
              <a:cxnSpLocks noChangeShapeType="1"/>
            </p:cNvCxnSpPr>
            <p:nvPr/>
          </p:nvCxnSpPr>
          <p:spPr bwMode="auto">
            <a:xfrm>
              <a:off x="5784" y="4807"/>
              <a:ext cx="0" cy="359"/>
            </a:xfrm>
            <a:prstGeom prst="straightConnector1">
              <a:avLst/>
            </a:prstGeom>
            <a:noFill/>
            <a:ln w="12700">
              <a:solidFill>
                <a:srgbClr val="FABF8F"/>
              </a:solidFill>
              <a:round/>
              <a:headEnd/>
              <a:tailEnd type="triangle" w="med" len="med"/>
            </a:ln>
            <a:effectLst/>
          </p:spPr>
        </p:cxnSp>
        <p:cxnSp>
          <p:nvCxnSpPr>
            <p:cNvPr id="3079" name="AutoShape 7"/>
            <p:cNvCxnSpPr>
              <a:cxnSpLocks noChangeShapeType="1"/>
            </p:cNvCxnSpPr>
            <p:nvPr/>
          </p:nvCxnSpPr>
          <p:spPr bwMode="auto">
            <a:xfrm>
              <a:off x="5784" y="5587"/>
              <a:ext cx="0" cy="344"/>
            </a:xfrm>
            <a:prstGeom prst="straightConnector1">
              <a:avLst/>
            </a:prstGeom>
            <a:noFill/>
            <a:ln w="12700">
              <a:solidFill>
                <a:srgbClr val="FABF8F"/>
              </a:solidFill>
              <a:round/>
              <a:headEnd/>
              <a:tailEnd type="triangle" w="med" len="med"/>
            </a:ln>
            <a:effectLst/>
          </p:spPr>
        </p:cxnSp>
        <p:sp>
          <p:nvSpPr>
            <p:cNvPr id="3080" name="AutoShape 8"/>
            <p:cNvSpPr>
              <a:spLocks noChangeArrowheads="1"/>
            </p:cNvSpPr>
            <p:nvPr/>
          </p:nvSpPr>
          <p:spPr bwMode="auto">
            <a:xfrm>
              <a:off x="3543" y="5853"/>
              <a:ext cx="1033" cy="923"/>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Error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081" name="AutoShape 9"/>
            <p:cNvSpPr>
              <a:spLocks noChangeArrowheads="1"/>
            </p:cNvSpPr>
            <p:nvPr/>
          </p:nvSpPr>
          <p:spPr bwMode="auto">
            <a:xfrm>
              <a:off x="4968" y="7032"/>
              <a:ext cx="1581" cy="590"/>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Home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3082" name="AutoShape 10"/>
            <p:cNvCxnSpPr>
              <a:cxnSpLocks noChangeShapeType="1"/>
            </p:cNvCxnSpPr>
            <p:nvPr/>
          </p:nvCxnSpPr>
          <p:spPr bwMode="auto">
            <a:xfrm>
              <a:off x="5784" y="6666"/>
              <a:ext cx="0" cy="350"/>
            </a:xfrm>
            <a:prstGeom prst="straightConnector1">
              <a:avLst/>
            </a:prstGeom>
            <a:noFill/>
            <a:ln w="12700">
              <a:solidFill>
                <a:srgbClr val="FABF8F"/>
              </a:solidFill>
              <a:round/>
              <a:headEnd/>
              <a:tailEnd type="triangle" w="med" len="med"/>
            </a:ln>
            <a:effectLst/>
          </p:spPr>
        </p:cxnSp>
        <p:cxnSp>
          <p:nvCxnSpPr>
            <p:cNvPr id="3083" name="AutoShape 11"/>
            <p:cNvCxnSpPr>
              <a:cxnSpLocks noChangeShapeType="1"/>
            </p:cNvCxnSpPr>
            <p:nvPr/>
          </p:nvCxnSpPr>
          <p:spPr bwMode="auto">
            <a:xfrm flipH="1">
              <a:off x="4576" y="6286"/>
              <a:ext cx="359" cy="1"/>
            </a:xfrm>
            <a:prstGeom prst="straightConnector1">
              <a:avLst/>
            </a:prstGeom>
            <a:noFill/>
            <a:ln w="12700">
              <a:solidFill>
                <a:srgbClr val="FABF8F"/>
              </a:solidFill>
              <a:round/>
              <a:headEnd/>
              <a:tailEnd type="triangle" w="med" len="med"/>
            </a:ln>
            <a:effectLst/>
          </p:spPr>
        </p:cxnSp>
        <p:sp>
          <p:nvSpPr>
            <p:cNvPr id="3084" name="AutoShape 12"/>
            <p:cNvSpPr>
              <a:spLocks noChangeArrowheads="1"/>
            </p:cNvSpPr>
            <p:nvPr/>
          </p:nvSpPr>
          <p:spPr bwMode="auto">
            <a:xfrm>
              <a:off x="5030" y="8404"/>
              <a:ext cx="1519" cy="939"/>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Send request to CSP for Key</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085" name="AutoShape 13"/>
            <p:cNvSpPr>
              <a:spLocks noChangeArrowheads="1"/>
            </p:cNvSpPr>
            <p:nvPr/>
          </p:nvSpPr>
          <p:spPr bwMode="auto">
            <a:xfrm>
              <a:off x="3121" y="8362"/>
              <a:ext cx="1455" cy="1095"/>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Send request to GM for ID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086" name="AutoShape 14"/>
            <p:cNvSpPr>
              <a:spLocks noChangeArrowheads="1"/>
            </p:cNvSpPr>
            <p:nvPr/>
          </p:nvSpPr>
          <p:spPr bwMode="auto">
            <a:xfrm>
              <a:off x="6910" y="8404"/>
              <a:ext cx="2103" cy="939"/>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Use the services provided by the GM</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3087" name="AutoShape 15"/>
            <p:cNvCxnSpPr>
              <a:cxnSpLocks noChangeShapeType="1"/>
            </p:cNvCxnSpPr>
            <p:nvPr/>
          </p:nvCxnSpPr>
          <p:spPr bwMode="auto">
            <a:xfrm flipH="1">
              <a:off x="4286" y="7622"/>
              <a:ext cx="1520" cy="740"/>
            </a:xfrm>
            <a:prstGeom prst="straightConnector1">
              <a:avLst/>
            </a:prstGeom>
            <a:noFill/>
            <a:ln w="12700">
              <a:solidFill>
                <a:srgbClr val="FABF8F"/>
              </a:solidFill>
              <a:round/>
              <a:headEnd/>
              <a:tailEnd type="triangle" w="med" len="med"/>
            </a:ln>
            <a:effectLst/>
          </p:spPr>
        </p:cxnSp>
        <p:cxnSp>
          <p:nvCxnSpPr>
            <p:cNvPr id="3088" name="AutoShape 16"/>
            <p:cNvCxnSpPr>
              <a:cxnSpLocks noChangeShapeType="1"/>
            </p:cNvCxnSpPr>
            <p:nvPr/>
          </p:nvCxnSpPr>
          <p:spPr bwMode="auto">
            <a:xfrm flipH="1">
              <a:off x="5591" y="7622"/>
              <a:ext cx="215" cy="782"/>
            </a:xfrm>
            <a:prstGeom prst="straightConnector1">
              <a:avLst/>
            </a:prstGeom>
            <a:noFill/>
            <a:ln w="12700">
              <a:solidFill>
                <a:srgbClr val="FABF8F"/>
              </a:solidFill>
              <a:round/>
              <a:headEnd/>
              <a:tailEnd type="triangle" w="med" len="med"/>
            </a:ln>
            <a:effectLst/>
          </p:spPr>
        </p:cxnSp>
        <p:cxnSp>
          <p:nvCxnSpPr>
            <p:cNvPr id="3089" name="AutoShape 17"/>
            <p:cNvCxnSpPr>
              <a:cxnSpLocks noChangeShapeType="1"/>
            </p:cNvCxnSpPr>
            <p:nvPr/>
          </p:nvCxnSpPr>
          <p:spPr bwMode="auto">
            <a:xfrm>
              <a:off x="5806" y="7622"/>
              <a:ext cx="1614" cy="782"/>
            </a:xfrm>
            <a:prstGeom prst="straightConnector1">
              <a:avLst/>
            </a:prstGeom>
            <a:noFill/>
            <a:ln w="12700">
              <a:solidFill>
                <a:srgbClr val="FABF8F"/>
              </a:solidFill>
              <a:round/>
              <a:headEnd/>
              <a:tailEnd type="triangle" w="med" len="med"/>
            </a:ln>
            <a:effectLst/>
          </p:spPr>
        </p:cxnSp>
        <p:sp>
          <p:nvSpPr>
            <p:cNvPr id="3090" name="AutoShape 18"/>
            <p:cNvSpPr>
              <a:spLocks noChangeArrowheads="1"/>
            </p:cNvSpPr>
            <p:nvPr/>
          </p:nvSpPr>
          <p:spPr bwMode="auto">
            <a:xfrm>
              <a:off x="7759" y="7403"/>
              <a:ext cx="2067" cy="834"/>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View First Aid Information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3091" name="AutoShape 19"/>
            <p:cNvCxnSpPr>
              <a:cxnSpLocks noChangeShapeType="1"/>
            </p:cNvCxnSpPr>
            <p:nvPr/>
          </p:nvCxnSpPr>
          <p:spPr bwMode="auto">
            <a:xfrm>
              <a:off x="5806" y="7622"/>
              <a:ext cx="1953" cy="306"/>
            </a:xfrm>
            <a:prstGeom prst="straightConnector1">
              <a:avLst/>
            </a:prstGeom>
            <a:noFill/>
            <a:ln w="12700">
              <a:solidFill>
                <a:srgbClr val="FABF8F"/>
              </a:solidFill>
              <a:round/>
              <a:headEnd/>
              <a:tailEnd type="triangle" w="med" len="med"/>
            </a:ln>
            <a:effectLst/>
          </p:spPr>
        </p:cxn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4" name="Rectangle 44"/>
          <p:cNvSpPr>
            <a:spLocks noChangeArrowheads="1"/>
          </p:cNvSpPr>
          <p:nvPr/>
        </p:nvSpPr>
        <p:spPr bwMode="auto">
          <a:xfrm>
            <a:off x="-381000" y="457200"/>
            <a:ext cx="184731"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smtClean="0">
              <a:ln>
                <a:noFill/>
              </a:ln>
              <a:solidFill>
                <a:schemeClr val="tx1"/>
              </a:solidFill>
              <a:effectLst/>
              <a:latin typeface="Arial" pitchFamily="34" charset="0"/>
              <a:cs typeface="Arial" pitchFamily="34" charset="0"/>
            </a:endParaRPr>
          </a:p>
        </p:txBody>
      </p:sp>
      <p:sp>
        <p:nvSpPr>
          <p:cNvPr id="30737" name="Rectangle 17"/>
          <p:cNvSpPr>
            <a:spLocks noChangeArrowheads="1"/>
          </p:cNvSpPr>
          <p:nvPr/>
        </p:nvSpPr>
        <p:spPr bwMode="auto">
          <a:xfrm>
            <a:off x="685800" y="0"/>
            <a:ext cx="3657600" cy="175432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lang="en-US" sz="1200" b="1" dirty="0" smtClean="0">
              <a:latin typeface="Times New Roman" pitchFamily="18" charset="0"/>
              <a:ea typeface="Times New Roman" pitchFamily="18"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r>
              <a:rPr lang="en-US" dirty="0" smtClean="0"/>
              <a:t> </a:t>
            </a:r>
          </a:p>
          <a:p>
            <a:r>
              <a:rPr lang="en-US" dirty="0" smtClean="0"/>
              <a:t>4. </a:t>
            </a:r>
            <a:r>
              <a:rPr lang="en-US" b="1" dirty="0" smtClean="0"/>
              <a:t>Cloud Service Provider</a:t>
            </a:r>
            <a:endParaRPr lang="en-US" dirty="0" smtClean="0"/>
          </a:p>
          <a:p>
            <a:endParaRPr lang="en-US" dirty="0" smtClean="0"/>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30745" name="Rectangle 25"/>
          <p:cNvSpPr>
            <a:spLocks noChangeArrowheads="1"/>
          </p:cNvSpPr>
          <p:nvPr/>
        </p:nvSpPr>
        <p:spPr bwMode="auto">
          <a:xfrm>
            <a:off x="0" y="4572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pSp>
        <p:nvGrpSpPr>
          <p:cNvPr id="4098" name="Group 2"/>
          <p:cNvGrpSpPr>
            <a:grpSpLocks/>
          </p:cNvGrpSpPr>
          <p:nvPr/>
        </p:nvGrpSpPr>
        <p:grpSpPr bwMode="auto">
          <a:xfrm>
            <a:off x="1447800" y="2057400"/>
            <a:ext cx="5518150" cy="3559175"/>
            <a:chOff x="1338" y="5123"/>
            <a:chExt cx="8691" cy="5604"/>
          </a:xfrm>
        </p:grpSpPr>
        <p:sp>
          <p:nvSpPr>
            <p:cNvPr id="4099" name="Oval 3"/>
            <p:cNvSpPr>
              <a:spLocks noChangeArrowheads="1"/>
            </p:cNvSpPr>
            <p:nvPr/>
          </p:nvSpPr>
          <p:spPr bwMode="auto">
            <a:xfrm>
              <a:off x="3877" y="5123"/>
              <a:ext cx="2275" cy="595"/>
            </a:xfrm>
            <a:prstGeom prst="ellipse">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Cloud Provider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4100" name="Rectangle 4"/>
            <p:cNvSpPr>
              <a:spLocks noChangeArrowheads="1"/>
            </p:cNvSpPr>
            <p:nvPr/>
          </p:nvSpPr>
          <p:spPr bwMode="auto">
            <a:xfrm>
              <a:off x="4420" y="6078"/>
              <a:ext cx="1241" cy="439"/>
            </a:xfrm>
            <a:prstGeom prst="rect">
              <a:avLst/>
            </a:prstGeom>
            <a:gradFill rotWithShape="0">
              <a:gsLst>
                <a:gs pos="0">
                  <a:srgbClr val="92CDDC"/>
                </a:gs>
                <a:gs pos="50000">
                  <a:srgbClr val="DAEEF3"/>
                </a:gs>
                <a:gs pos="100000">
                  <a:srgbClr val="92CDDC"/>
                </a:gs>
              </a:gsLst>
              <a:lin ang="18900000" scaled="1"/>
            </a:gradFill>
            <a:ln w="12700">
              <a:solidFill>
                <a:srgbClr val="92CDDC"/>
              </a:solidFill>
              <a:miter lim="800000"/>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4101" name="AutoShape 5"/>
            <p:cNvSpPr>
              <a:spLocks noChangeArrowheads="1"/>
            </p:cNvSpPr>
            <p:nvPr/>
          </p:nvSpPr>
          <p:spPr bwMode="auto">
            <a:xfrm>
              <a:off x="4306" y="6843"/>
              <a:ext cx="1582" cy="735"/>
            </a:xfrm>
            <a:prstGeom prst="diamond">
              <a:avLst/>
            </a:prstGeom>
            <a:gradFill rotWithShape="0">
              <a:gsLst>
                <a:gs pos="0">
                  <a:srgbClr val="92CDDC"/>
                </a:gs>
                <a:gs pos="50000">
                  <a:srgbClr val="DAEEF3"/>
                </a:gs>
                <a:gs pos="100000">
                  <a:srgbClr val="92CDDC"/>
                </a:gs>
              </a:gsLst>
              <a:lin ang="18900000" scaled="1"/>
            </a:gradFill>
            <a:ln w="12700">
              <a:solidFill>
                <a:srgbClr val="92CDDC"/>
              </a:solidFill>
              <a:miter lim="800000"/>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Verify</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4102" name="AutoShape 6"/>
            <p:cNvCxnSpPr>
              <a:cxnSpLocks noChangeShapeType="1"/>
            </p:cNvCxnSpPr>
            <p:nvPr/>
          </p:nvCxnSpPr>
          <p:spPr bwMode="auto">
            <a:xfrm>
              <a:off x="5091" y="5719"/>
              <a:ext cx="0" cy="359"/>
            </a:xfrm>
            <a:prstGeom prst="straightConnector1">
              <a:avLst/>
            </a:prstGeom>
            <a:noFill/>
            <a:ln w="12700">
              <a:solidFill>
                <a:srgbClr val="92CDDC"/>
              </a:solidFill>
              <a:round/>
              <a:headEnd/>
              <a:tailEnd type="triangle" w="med" len="med"/>
            </a:ln>
            <a:effectLst/>
          </p:spPr>
        </p:cxnSp>
        <p:cxnSp>
          <p:nvCxnSpPr>
            <p:cNvPr id="4103" name="AutoShape 7"/>
            <p:cNvCxnSpPr>
              <a:cxnSpLocks noChangeShapeType="1"/>
            </p:cNvCxnSpPr>
            <p:nvPr/>
          </p:nvCxnSpPr>
          <p:spPr bwMode="auto">
            <a:xfrm>
              <a:off x="5091" y="6499"/>
              <a:ext cx="0" cy="344"/>
            </a:xfrm>
            <a:prstGeom prst="straightConnector1">
              <a:avLst/>
            </a:prstGeom>
            <a:noFill/>
            <a:ln w="12700">
              <a:solidFill>
                <a:srgbClr val="92CDDC"/>
              </a:solidFill>
              <a:round/>
              <a:headEnd/>
              <a:tailEnd type="triangle" w="med" len="med"/>
            </a:ln>
            <a:effectLst/>
          </p:spPr>
        </p:cxnSp>
        <p:sp>
          <p:nvSpPr>
            <p:cNvPr id="4104" name="AutoShape 8"/>
            <p:cNvSpPr>
              <a:spLocks noChangeArrowheads="1"/>
            </p:cNvSpPr>
            <p:nvPr/>
          </p:nvSpPr>
          <p:spPr bwMode="auto">
            <a:xfrm>
              <a:off x="6905" y="6843"/>
              <a:ext cx="1646" cy="666"/>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Error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4105" name="AutoShape 9"/>
            <p:cNvSpPr>
              <a:spLocks noChangeArrowheads="1"/>
            </p:cNvSpPr>
            <p:nvPr/>
          </p:nvSpPr>
          <p:spPr bwMode="auto">
            <a:xfrm>
              <a:off x="4240" y="8311"/>
              <a:ext cx="1648" cy="590"/>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Home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4106" name="AutoShape 10"/>
            <p:cNvCxnSpPr>
              <a:cxnSpLocks noChangeShapeType="1"/>
            </p:cNvCxnSpPr>
            <p:nvPr/>
          </p:nvCxnSpPr>
          <p:spPr bwMode="auto">
            <a:xfrm>
              <a:off x="5888" y="7218"/>
              <a:ext cx="1017" cy="0"/>
            </a:xfrm>
            <a:prstGeom prst="straightConnector1">
              <a:avLst/>
            </a:prstGeom>
            <a:noFill/>
            <a:ln w="12700">
              <a:solidFill>
                <a:srgbClr val="92CDDC"/>
              </a:solidFill>
              <a:round/>
              <a:headEnd/>
              <a:tailEnd type="triangle" w="med" len="med"/>
            </a:ln>
            <a:effectLst/>
          </p:spPr>
        </p:cxnSp>
        <p:cxnSp>
          <p:nvCxnSpPr>
            <p:cNvPr id="4107" name="AutoShape 11"/>
            <p:cNvCxnSpPr>
              <a:cxnSpLocks noChangeShapeType="1"/>
            </p:cNvCxnSpPr>
            <p:nvPr/>
          </p:nvCxnSpPr>
          <p:spPr bwMode="auto">
            <a:xfrm>
              <a:off x="5091" y="7577"/>
              <a:ext cx="0" cy="733"/>
            </a:xfrm>
            <a:prstGeom prst="straightConnector1">
              <a:avLst/>
            </a:prstGeom>
            <a:noFill/>
            <a:ln w="12700">
              <a:solidFill>
                <a:srgbClr val="92CDDC"/>
              </a:solidFill>
              <a:round/>
              <a:headEnd/>
              <a:tailEnd type="triangle" w="med" len="med"/>
            </a:ln>
            <a:effectLst/>
          </p:spPr>
        </p:cxnSp>
        <p:sp>
          <p:nvSpPr>
            <p:cNvPr id="4108" name="AutoShape 12"/>
            <p:cNvSpPr>
              <a:spLocks noChangeArrowheads="1"/>
            </p:cNvSpPr>
            <p:nvPr/>
          </p:nvSpPr>
          <p:spPr bwMode="auto">
            <a:xfrm>
              <a:off x="1338" y="9892"/>
              <a:ext cx="1872" cy="634"/>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Accept Request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4109" name="AutoShape 13"/>
            <p:cNvSpPr>
              <a:spLocks noChangeArrowheads="1"/>
            </p:cNvSpPr>
            <p:nvPr/>
          </p:nvSpPr>
          <p:spPr bwMode="auto">
            <a:xfrm>
              <a:off x="6327" y="9892"/>
              <a:ext cx="1654" cy="835"/>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Provide services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4110" name="AutoShape 14"/>
            <p:cNvCxnSpPr>
              <a:cxnSpLocks noChangeShapeType="1"/>
            </p:cNvCxnSpPr>
            <p:nvPr/>
          </p:nvCxnSpPr>
          <p:spPr bwMode="auto">
            <a:xfrm flipH="1">
              <a:off x="2744" y="8775"/>
              <a:ext cx="1496" cy="1117"/>
            </a:xfrm>
            <a:prstGeom prst="straightConnector1">
              <a:avLst/>
            </a:prstGeom>
            <a:noFill/>
            <a:ln w="12700">
              <a:solidFill>
                <a:srgbClr val="92CDDC"/>
              </a:solidFill>
              <a:round/>
              <a:headEnd/>
              <a:tailEnd type="triangle" w="med" len="med"/>
            </a:ln>
            <a:effectLst/>
          </p:spPr>
        </p:cxnSp>
        <p:cxnSp>
          <p:nvCxnSpPr>
            <p:cNvPr id="4111" name="AutoShape 15"/>
            <p:cNvCxnSpPr>
              <a:cxnSpLocks noChangeShapeType="1"/>
            </p:cNvCxnSpPr>
            <p:nvPr/>
          </p:nvCxnSpPr>
          <p:spPr bwMode="auto">
            <a:xfrm>
              <a:off x="5901" y="8588"/>
              <a:ext cx="2870" cy="500"/>
            </a:xfrm>
            <a:prstGeom prst="straightConnector1">
              <a:avLst/>
            </a:prstGeom>
            <a:noFill/>
            <a:ln w="12700">
              <a:solidFill>
                <a:srgbClr val="92CDDC"/>
              </a:solidFill>
              <a:round/>
              <a:headEnd/>
              <a:tailEnd type="triangle" w="med" len="med"/>
            </a:ln>
            <a:effectLst/>
          </p:spPr>
        </p:cxnSp>
        <p:sp>
          <p:nvSpPr>
            <p:cNvPr id="4112" name="AutoShape 16"/>
            <p:cNvSpPr>
              <a:spLocks noChangeArrowheads="1"/>
            </p:cNvSpPr>
            <p:nvPr/>
          </p:nvSpPr>
          <p:spPr bwMode="auto">
            <a:xfrm>
              <a:off x="3768" y="9892"/>
              <a:ext cx="1609" cy="735"/>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Generate key to 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4113" name="AutoShape 17"/>
            <p:cNvSpPr>
              <a:spLocks noChangeArrowheads="1"/>
            </p:cNvSpPr>
            <p:nvPr/>
          </p:nvSpPr>
          <p:spPr bwMode="auto">
            <a:xfrm>
              <a:off x="8771" y="8588"/>
              <a:ext cx="1258" cy="813"/>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Logout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4114" name="AutoShape 18"/>
            <p:cNvCxnSpPr>
              <a:cxnSpLocks noChangeShapeType="1"/>
            </p:cNvCxnSpPr>
            <p:nvPr/>
          </p:nvCxnSpPr>
          <p:spPr bwMode="auto">
            <a:xfrm flipH="1">
              <a:off x="4420" y="8901"/>
              <a:ext cx="325" cy="991"/>
            </a:xfrm>
            <a:prstGeom prst="straightConnector1">
              <a:avLst/>
            </a:prstGeom>
            <a:noFill/>
            <a:ln w="12700">
              <a:solidFill>
                <a:srgbClr val="92CDDC"/>
              </a:solidFill>
              <a:round/>
              <a:headEnd/>
              <a:tailEnd type="triangle" w="med" len="med"/>
            </a:ln>
            <a:effectLst/>
          </p:spPr>
        </p:cxnSp>
        <p:cxnSp>
          <p:nvCxnSpPr>
            <p:cNvPr id="4115" name="AutoShape 19"/>
            <p:cNvCxnSpPr>
              <a:cxnSpLocks noChangeShapeType="1"/>
            </p:cNvCxnSpPr>
            <p:nvPr/>
          </p:nvCxnSpPr>
          <p:spPr bwMode="auto">
            <a:xfrm>
              <a:off x="5759" y="8901"/>
              <a:ext cx="1146" cy="991"/>
            </a:xfrm>
            <a:prstGeom prst="straightConnector1">
              <a:avLst/>
            </a:prstGeom>
            <a:noFill/>
            <a:ln w="12700">
              <a:solidFill>
                <a:srgbClr val="92CDDC"/>
              </a:solidFill>
              <a:round/>
              <a:headEnd/>
              <a:tailEnd type="triangle" w="med" len="med"/>
            </a:ln>
            <a:effectLst/>
          </p:spPr>
        </p:cxnSp>
        <p:sp>
          <p:nvSpPr>
            <p:cNvPr id="4116" name="AutoShape 20"/>
            <p:cNvSpPr>
              <a:spLocks noChangeArrowheads="1"/>
            </p:cNvSpPr>
            <p:nvPr/>
          </p:nvSpPr>
          <p:spPr bwMode="auto">
            <a:xfrm>
              <a:off x="8383" y="9592"/>
              <a:ext cx="1646" cy="666"/>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View ID’s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4117" name="AutoShape 21"/>
            <p:cNvCxnSpPr>
              <a:cxnSpLocks noChangeShapeType="1"/>
            </p:cNvCxnSpPr>
            <p:nvPr/>
          </p:nvCxnSpPr>
          <p:spPr bwMode="auto">
            <a:xfrm>
              <a:off x="5888" y="8828"/>
              <a:ext cx="2574" cy="764"/>
            </a:xfrm>
            <a:prstGeom prst="straightConnector1">
              <a:avLst/>
            </a:prstGeom>
            <a:noFill/>
            <a:ln w="12700">
              <a:solidFill>
                <a:srgbClr val="92CDDC"/>
              </a:solidFill>
              <a:round/>
              <a:headEnd/>
              <a:tailEnd type="triangle" w="med" len="med"/>
            </a:ln>
            <a:effectLst/>
          </p:spPr>
        </p:cxn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Rectangle 2"/>
          <p:cNvSpPr>
            <a:spLocks noGrp="1" noChangeArrowheads="1"/>
          </p:cNvSpPr>
          <p:nvPr>
            <p:ph sz="quarter" idx="1"/>
          </p:nvPr>
        </p:nvSpPr>
        <p:spPr bwMode="auto">
          <a:xfrm>
            <a:off x="304800" y="533400"/>
            <a:ext cx="8305800" cy="638636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gn="ctr">
              <a:buNone/>
            </a:pPr>
            <a:r>
              <a:rPr lang="en-US" sz="1800" b="1" dirty="0" smtClean="0"/>
              <a:t> CHAPTER </a:t>
            </a:r>
            <a:r>
              <a:rPr lang="en-US" sz="1600" b="1" dirty="0" smtClean="0"/>
              <a:t>1</a:t>
            </a:r>
            <a:endParaRPr lang="en-US" sz="1600" dirty="0" smtClean="0"/>
          </a:p>
          <a:p>
            <a:pPr algn="ctr">
              <a:buNone/>
            </a:pPr>
            <a:r>
              <a:rPr lang="en-US" sz="1600" b="1" dirty="0" smtClean="0"/>
              <a:t>INTRODUCTIO</a:t>
            </a:r>
          </a:p>
          <a:p>
            <a:pPr>
              <a:buNone/>
            </a:pPr>
            <a:r>
              <a:rPr lang="en-US" sz="1400" b="1" dirty="0" smtClean="0"/>
              <a:t>GENERAL</a:t>
            </a:r>
            <a:endParaRPr lang="en-US" sz="1600" dirty="0" smtClean="0">
              <a:latin typeface="Times New Roman" pitchFamily="18" charset="0"/>
              <a:cs typeface="Times New Roman" pitchFamily="18" charset="0"/>
            </a:endParaRPr>
          </a:p>
          <a:p>
            <a:pPr algn="just">
              <a:lnSpc>
                <a:spcPct val="150000"/>
              </a:lnSpc>
              <a:buNone/>
            </a:pPr>
            <a:endParaRPr lang="en-US" sz="1600" dirty="0" smtClean="0">
              <a:latin typeface="Times New Roman" pitchFamily="18" charset="0"/>
              <a:cs typeface="Times New Roman" pitchFamily="18" charset="0"/>
            </a:endParaRPr>
          </a:p>
          <a:p>
            <a:pPr algn="just">
              <a:lnSpc>
                <a:spcPct val="150000"/>
              </a:lnSpc>
              <a:buNone/>
            </a:pPr>
            <a:r>
              <a:rPr lang="en-US" sz="1600" dirty="0" smtClean="0">
                <a:latin typeface="Times New Roman" pitchFamily="18" charset="0"/>
                <a:cs typeface="Times New Roman" pitchFamily="18" charset="0"/>
              </a:rPr>
              <a:t>INTRODUCTION</a:t>
            </a:r>
          </a:p>
          <a:p>
            <a:pPr algn="just">
              <a:lnSpc>
                <a:spcPct val="150000"/>
              </a:lnSpc>
              <a:buNone/>
            </a:pPr>
            <a:r>
              <a:rPr lang="en-US" sz="1600" dirty="0" smtClean="0"/>
              <a:t>Recent advances in biosensors, wireless network and embedded systems have assisted the rapid development of a wide range of wearable and implantable sensors in the human body. To collect crucial health data such as blood pressure level, and heart rate, many smart phone based health applications have been developed in the recent past [1], [2]. The data from the sensors is sent to the cloud server, where hospitals have hosted their services for data processing. The data is analyzed to improve the level of healthcare given to the patients. An example of smart cloud based health applications is shown in Fig. 1. Ideally, patients want hospitals to assist them with high efficiency without revealing patients’ </a:t>
            </a:r>
            <a:r>
              <a:rPr lang="en-US" sz="1600" dirty="0" err="1" smtClean="0"/>
              <a:t>identities.The</a:t>
            </a:r>
            <a:r>
              <a:rPr lang="en-US" sz="1600" dirty="0" smtClean="0"/>
              <a:t> increasing necessity for massive computation and excessive amounts of storage, is driving the healthcare industry to use cloud based servers, because of many advantages they are offering, such as cost saving and scalability. </a:t>
            </a:r>
            <a:r>
              <a:rPr lang="en-US" sz="1600" b="1" dirty="0" smtClean="0">
                <a:latin typeface="Times New Roman" pitchFamily="18" charset="0"/>
                <a:cs typeface="Times New Roman" pitchFamily="18" charset="0"/>
              </a:rPr>
              <a:t> </a:t>
            </a:r>
            <a:endParaRPr lang="en-US" sz="1600" dirty="0">
              <a:latin typeface="Times New Roman" pitchFamily="18" charset="0"/>
              <a:cs typeface="Times New Roman"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4" name="Rectangle 44"/>
          <p:cNvSpPr>
            <a:spLocks noChangeArrowheads="1"/>
          </p:cNvSpPr>
          <p:nvPr/>
        </p:nvSpPr>
        <p:spPr bwMode="auto">
          <a:xfrm>
            <a:off x="-381000" y="457200"/>
            <a:ext cx="184731"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smtClean="0">
              <a:ln>
                <a:noFill/>
              </a:ln>
              <a:solidFill>
                <a:schemeClr val="tx1"/>
              </a:solidFill>
              <a:effectLst/>
              <a:latin typeface="Arial" pitchFamily="34" charset="0"/>
              <a:cs typeface="Arial" pitchFamily="34" charset="0"/>
            </a:endParaRPr>
          </a:p>
        </p:txBody>
      </p:sp>
      <p:sp>
        <p:nvSpPr>
          <p:cNvPr id="30737" name="Rectangle 17"/>
          <p:cNvSpPr>
            <a:spLocks noChangeArrowheads="1"/>
          </p:cNvSpPr>
          <p:nvPr/>
        </p:nvSpPr>
        <p:spPr bwMode="auto">
          <a:xfrm>
            <a:off x="685800" y="0"/>
            <a:ext cx="3657600" cy="73866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lang="en-US" sz="1200" b="1" dirty="0" smtClean="0">
              <a:latin typeface="Times New Roman" pitchFamily="18" charset="0"/>
              <a:ea typeface="Times New Roman" pitchFamily="18" charset="0"/>
              <a:cs typeface="Times New Roman" pitchFamily="18" charset="0"/>
            </a:endParaRPr>
          </a:p>
          <a:p>
            <a:r>
              <a:rPr lang="en-US" dirty="0" smtClean="0"/>
              <a:t>5. Services</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30745" name="Rectangle 25"/>
          <p:cNvSpPr>
            <a:spLocks noChangeArrowheads="1"/>
          </p:cNvSpPr>
          <p:nvPr/>
        </p:nvSpPr>
        <p:spPr bwMode="auto">
          <a:xfrm>
            <a:off x="0" y="4572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pSp>
        <p:nvGrpSpPr>
          <p:cNvPr id="5122" name="Group 2"/>
          <p:cNvGrpSpPr>
            <a:grpSpLocks/>
          </p:cNvGrpSpPr>
          <p:nvPr/>
        </p:nvGrpSpPr>
        <p:grpSpPr bwMode="auto">
          <a:xfrm>
            <a:off x="990600" y="2514600"/>
            <a:ext cx="5805488" cy="1303338"/>
            <a:chOff x="1061" y="5505"/>
            <a:chExt cx="9142" cy="2052"/>
          </a:xfrm>
        </p:grpSpPr>
        <p:sp>
          <p:nvSpPr>
            <p:cNvPr id="5123" name="Oval 3"/>
            <p:cNvSpPr>
              <a:spLocks noChangeArrowheads="1"/>
            </p:cNvSpPr>
            <p:nvPr/>
          </p:nvSpPr>
          <p:spPr bwMode="auto">
            <a:xfrm>
              <a:off x="1061" y="5590"/>
              <a:ext cx="1756" cy="779"/>
            </a:xfrm>
            <a:prstGeom prst="ellipse">
              <a:avLst/>
            </a:prstGeom>
            <a:gradFill rotWithShape="0">
              <a:gsLst>
                <a:gs pos="0">
                  <a:srgbClr val="FFFFFF"/>
                </a:gs>
                <a:gs pos="100000">
                  <a:srgbClr val="D6E3BC"/>
                </a:gs>
              </a:gsLst>
              <a:lin ang="5400000" scaled="1"/>
            </a:gradFill>
            <a:ln w="12700">
              <a:solidFill>
                <a:srgbClr val="C2D69B"/>
              </a:solidFill>
              <a:round/>
              <a:headEnd/>
              <a:tailEnd/>
            </a:ln>
            <a:effectLst>
              <a:outerShdw dist="28398" dir="3806097" algn="ctr" rotWithShape="0">
                <a:srgbClr val="4E6128">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Services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5124" name="AutoShape 4"/>
            <p:cNvSpPr>
              <a:spLocks noChangeArrowheads="1"/>
            </p:cNvSpPr>
            <p:nvPr/>
          </p:nvSpPr>
          <p:spPr bwMode="auto">
            <a:xfrm>
              <a:off x="3410" y="5505"/>
              <a:ext cx="1974" cy="864"/>
            </a:xfrm>
            <a:prstGeom prst="roundRect">
              <a:avLst>
                <a:gd name="adj" fmla="val 16667"/>
              </a:avLst>
            </a:prstGeom>
            <a:gradFill rotWithShape="0">
              <a:gsLst>
                <a:gs pos="0">
                  <a:srgbClr val="D99594"/>
                </a:gs>
                <a:gs pos="50000">
                  <a:srgbClr val="F2DBDB"/>
                </a:gs>
                <a:gs pos="100000">
                  <a:srgbClr val="D99594"/>
                </a:gs>
              </a:gsLst>
              <a:lin ang="189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Provide Patient ID &amp; Secret Code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5125" name="AutoShape 5"/>
            <p:cNvSpPr>
              <a:spLocks noChangeArrowheads="1"/>
            </p:cNvSpPr>
            <p:nvPr/>
          </p:nvSpPr>
          <p:spPr bwMode="auto">
            <a:xfrm>
              <a:off x="8670" y="7014"/>
              <a:ext cx="1533" cy="543"/>
            </a:xfrm>
            <a:prstGeom prst="roundRect">
              <a:avLst>
                <a:gd name="adj" fmla="val 16667"/>
              </a:avLst>
            </a:prstGeom>
            <a:gradFill rotWithShape="0">
              <a:gsLst>
                <a:gs pos="0">
                  <a:srgbClr val="95B3D7"/>
                </a:gs>
                <a:gs pos="50000">
                  <a:srgbClr val="DBE5F1"/>
                </a:gs>
                <a:gs pos="100000">
                  <a:srgbClr val="95B3D7"/>
                </a:gs>
              </a:gsLst>
              <a:lin ang="18900000" scaled="1"/>
            </a:gradFill>
            <a:ln w="12700">
              <a:solidFill>
                <a:srgbClr val="95B3D7"/>
              </a:solidFill>
              <a:round/>
              <a:headEnd/>
              <a:tailEnd/>
            </a:ln>
            <a:effectLst>
              <a:outerShdw dist="28398" dir="3806097" algn="ctr" rotWithShape="0">
                <a:srgbClr val="243F60">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Logout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5126" name="AutoShape 6"/>
            <p:cNvSpPr>
              <a:spLocks noChangeArrowheads="1"/>
            </p:cNvSpPr>
            <p:nvPr/>
          </p:nvSpPr>
          <p:spPr bwMode="auto">
            <a:xfrm>
              <a:off x="8495" y="5505"/>
              <a:ext cx="1708" cy="960"/>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Access the Service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5127" name="AutoShape 7"/>
            <p:cNvSpPr>
              <a:spLocks noChangeArrowheads="1"/>
            </p:cNvSpPr>
            <p:nvPr/>
          </p:nvSpPr>
          <p:spPr bwMode="auto">
            <a:xfrm>
              <a:off x="6032" y="5505"/>
              <a:ext cx="1935" cy="881"/>
            </a:xfrm>
            <a:prstGeom prst="roundRect">
              <a:avLst>
                <a:gd name="adj" fmla="val 16667"/>
              </a:avLst>
            </a:prstGeom>
            <a:gradFill rotWithShape="0">
              <a:gsLst>
                <a:gs pos="0">
                  <a:srgbClr val="B2A1C7"/>
                </a:gs>
                <a:gs pos="50000">
                  <a:srgbClr val="E5DFEC"/>
                </a:gs>
                <a:gs pos="100000">
                  <a:srgbClr val="B2A1C7"/>
                </a:gs>
              </a:gsLst>
              <a:lin ang="18900000" scaled="1"/>
            </a:gradFill>
            <a:ln w="12700">
              <a:solidFill>
                <a:srgbClr val="B2A1C7"/>
              </a:solidFill>
              <a:round/>
              <a:headEnd/>
              <a:tailEnd/>
            </a:ln>
            <a:effectLst>
              <a:outerShdw dist="28398" dir="3806097" algn="ctr" rotWithShape="0">
                <a:srgbClr val="3F3151">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Send request to Doctor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5128" name="AutoShape 8"/>
            <p:cNvCxnSpPr>
              <a:cxnSpLocks noChangeShapeType="1"/>
            </p:cNvCxnSpPr>
            <p:nvPr/>
          </p:nvCxnSpPr>
          <p:spPr bwMode="auto">
            <a:xfrm>
              <a:off x="2817" y="5946"/>
              <a:ext cx="593" cy="0"/>
            </a:xfrm>
            <a:prstGeom prst="straightConnector1">
              <a:avLst/>
            </a:prstGeom>
            <a:noFill/>
            <a:ln w="9525">
              <a:solidFill>
                <a:srgbClr val="000000"/>
              </a:solidFill>
              <a:round/>
              <a:headEnd/>
              <a:tailEnd type="triangle" w="med" len="med"/>
            </a:ln>
          </p:spPr>
        </p:cxnSp>
        <p:cxnSp>
          <p:nvCxnSpPr>
            <p:cNvPr id="5129" name="AutoShape 9"/>
            <p:cNvCxnSpPr>
              <a:cxnSpLocks noChangeShapeType="1"/>
            </p:cNvCxnSpPr>
            <p:nvPr/>
          </p:nvCxnSpPr>
          <p:spPr bwMode="auto">
            <a:xfrm>
              <a:off x="5384" y="5946"/>
              <a:ext cx="648" cy="1"/>
            </a:xfrm>
            <a:prstGeom prst="straightConnector1">
              <a:avLst/>
            </a:prstGeom>
            <a:noFill/>
            <a:ln w="9525">
              <a:solidFill>
                <a:srgbClr val="000000"/>
              </a:solidFill>
              <a:round/>
              <a:headEnd/>
              <a:tailEnd type="triangle" w="med" len="med"/>
            </a:ln>
          </p:spPr>
        </p:cxnSp>
        <p:cxnSp>
          <p:nvCxnSpPr>
            <p:cNvPr id="5130" name="AutoShape 10"/>
            <p:cNvCxnSpPr>
              <a:cxnSpLocks noChangeShapeType="1"/>
            </p:cNvCxnSpPr>
            <p:nvPr/>
          </p:nvCxnSpPr>
          <p:spPr bwMode="auto">
            <a:xfrm>
              <a:off x="7967" y="5946"/>
              <a:ext cx="528" cy="1"/>
            </a:xfrm>
            <a:prstGeom prst="straightConnector1">
              <a:avLst/>
            </a:prstGeom>
            <a:noFill/>
            <a:ln w="9525">
              <a:solidFill>
                <a:srgbClr val="000000"/>
              </a:solidFill>
              <a:round/>
              <a:headEnd/>
              <a:tailEnd type="triangle" w="med" len="med"/>
            </a:ln>
          </p:spPr>
        </p:cxnSp>
        <p:cxnSp>
          <p:nvCxnSpPr>
            <p:cNvPr id="5131" name="AutoShape 11"/>
            <p:cNvCxnSpPr>
              <a:cxnSpLocks noChangeShapeType="1"/>
            </p:cNvCxnSpPr>
            <p:nvPr/>
          </p:nvCxnSpPr>
          <p:spPr bwMode="auto">
            <a:xfrm>
              <a:off x="9254" y="6465"/>
              <a:ext cx="0" cy="549"/>
            </a:xfrm>
            <a:prstGeom prst="straightConnector1">
              <a:avLst/>
            </a:prstGeom>
            <a:noFill/>
            <a:ln w="9525">
              <a:solidFill>
                <a:srgbClr val="000000"/>
              </a:solidFill>
              <a:round/>
              <a:headEnd/>
              <a:tailEnd type="triangle" w="med" len="med"/>
            </a:ln>
          </p:spPr>
        </p:cxnSp>
      </p:gr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ChangeArrowheads="1"/>
          </p:cNvSpPr>
          <p:nvPr/>
        </p:nvSpPr>
        <p:spPr bwMode="auto">
          <a:xfrm>
            <a:off x="228600" y="0"/>
            <a:ext cx="8458200" cy="724813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50000"/>
              </a:lnSpc>
            </a:pPr>
            <a:r>
              <a:rPr lang="en-US" sz="1600" b="1" dirty="0" smtClean="0">
                <a:latin typeface="Times New Roman" pitchFamily="18" charset="0"/>
                <a:cs typeface="Times New Roman" pitchFamily="18" charset="0"/>
              </a:rPr>
              <a:t>GIVEN INPUT EXPECTED OUTPUT:</a:t>
            </a:r>
            <a:endParaRPr lang="en-US" sz="1600" dirty="0" smtClean="0">
              <a:latin typeface="Times New Roman" pitchFamily="18" charset="0"/>
              <a:cs typeface="Times New Roman" pitchFamily="18" charset="0"/>
            </a:endParaRPr>
          </a:p>
          <a:p>
            <a:pPr lvl="0">
              <a:lnSpc>
                <a:spcPct val="150000"/>
              </a:lnSpc>
            </a:pPr>
            <a:r>
              <a:rPr lang="en-US" sz="1600" b="1" dirty="0" smtClean="0">
                <a:latin typeface="Times New Roman" pitchFamily="18" charset="0"/>
                <a:cs typeface="Times New Roman" pitchFamily="18" charset="0"/>
              </a:rPr>
              <a:t>User Interface Design</a:t>
            </a:r>
            <a:endParaRPr lang="en-US" sz="1600" dirty="0" smtClean="0">
              <a:latin typeface="Times New Roman" pitchFamily="18" charset="0"/>
              <a:cs typeface="Times New Roman" pitchFamily="18" charset="0"/>
            </a:endParaRPr>
          </a:p>
          <a:p>
            <a:pPr>
              <a:lnSpc>
                <a:spcPct val="150000"/>
              </a:lnSpc>
            </a:pPr>
            <a:r>
              <a:rPr lang="en-US" sz="1600" dirty="0" smtClean="0">
                <a:latin typeface="Times New Roman" pitchFamily="18" charset="0"/>
                <a:cs typeface="Times New Roman" pitchFamily="18" charset="0"/>
              </a:rPr>
              <a:t>Input      :  Enter Login name and Password</a:t>
            </a:r>
          </a:p>
          <a:p>
            <a:pPr>
              <a:lnSpc>
                <a:spcPct val="150000"/>
              </a:lnSpc>
            </a:pPr>
            <a:r>
              <a:rPr lang="en-US" sz="1600" dirty="0" smtClean="0">
                <a:latin typeface="Times New Roman" pitchFamily="18" charset="0"/>
                <a:cs typeface="Times New Roman" pitchFamily="18" charset="0"/>
              </a:rPr>
              <a:t>Output   :  If valid user name and password then directly open the home page otherwise show error message and redirect to the registration page. </a:t>
            </a:r>
          </a:p>
          <a:p>
            <a:pPr lvl="0">
              <a:lnSpc>
                <a:spcPct val="150000"/>
              </a:lnSpc>
            </a:pPr>
            <a:r>
              <a:rPr lang="en-US" sz="1600" b="1" dirty="0" smtClean="0">
                <a:latin typeface="Times New Roman" pitchFamily="18" charset="0"/>
                <a:cs typeface="Times New Roman" pitchFamily="18" charset="0"/>
              </a:rPr>
              <a:t>User</a:t>
            </a:r>
            <a:endParaRPr lang="en-US" sz="1600" dirty="0" smtClean="0">
              <a:latin typeface="Times New Roman" pitchFamily="18" charset="0"/>
              <a:cs typeface="Times New Roman" pitchFamily="18" charset="0"/>
            </a:endParaRPr>
          </a:p>
          <a:p>
            <a:pPr>
              <a:lnSpc>
                <a:spcPct val="150000"/>
              </a:lnSpc>
            </a:pPr>
            <a:r>
              <a:rPr lang="en-US" sz="1600" dirty="0" smtClean="0">
                <a:latin typeface="Times New Roman" pitchFamily="18" charset="0"/>
                <a:cs typeface="Times New Roman" pitchFamily="18" charset="0"/>
              </a:rPr>
              <a:t>Input    :  login and send request to GM and CSP</a:t>
            </a:r>
          </a:p>
          <a:p>
            <a:pPr>
              <a:lnSpc>
                <a:spcPct val="150000"/>
              </a:lnSpc>
            </a:pPr>
            <a:r>
              <a:rPr lang="en-US" sz="1600" dirty="0" smtClean="0">
                <a:latin typeface="Times New Roman" pitchFamily="18" charset="0"/>
                <a:cs typeface="Times New Roman" pitchFamily="18" charset="0"/>
              </a:rPr>
              <a:t>Out put: get ID and key then use the services provided by the GM / Hospital</a:t>
            </a:r>
          </a:p>
          <a:p>
            <a:pPr lvl="0">
              <a:lnSpc>
                <a:spcPct val="150000"/>
              </a:lnSpc>
            </a:pPr>
            <a:r>
              <a:rPr lang="en-US" sz="1600" b="1" dirty="0" smtClean="0">
                <a:latin typeface="Times New Roman" pitchFamily="18" charset="0"/>
                <a:cs typeface="Times New Roman" pitchFamily="18" charset="0"/>
              </a:rPr>
              <a:t>Gm</a:t>
            </a:r>
            <a:endParaRPr lang="en-US" sz="1600" dirty="0" smtClean="0">
              <a:latin typeface="Times New Roman" pitchFamily="18" charset="0"/>
              <a:cs typeface="Times New Roman" pitchFamily="18" charset="0"/>
            </a:endParaRPr>
          </a:p>
          <a:p>
            <a:pPr>
              <a:lnSpc>
                <a:spcPct val="150000"/>
              </a:lnSpc>
            </a:pPr>
            <a:r>
              <a:rPr lang="en-US" sz="1600" dirty="0" smtClean="0">
                <a:latin typeface="Times New Roman" pitchFamily="18" charset="0"/>
                <a:cs typeface="Times New Roman" pitchFamily="18" charset="0"/>
              </a:rPr>
              <a:t>Input    : login and view user request and add doctors</a:t>
            </a:r>
          </a:p>
          <a:p>
            <a:pPr>
              <a:lnSpc>
                <a:spcPct val="150000"/>
              </a:lnSpc>
            </a:pPr>
            <a:r>
              <a:rPr lang="en-US" sz="1600" dirty="0" smtClean="0">
                <a:latin typeface="Times New Roman" pitchFamily="18" charset="0"/>
                <a:cs typeface="Times New Roman" pitchFamily="18" charset="0"/>
              </a:rPr>
              <a:t>Output : Control the services and view doctors. </a:t>
            </a:r>
          </a:p>
          <a:p>
            <a:pPr>
              <a:lnSpc>
                <a:spcPct val="150000"/>
              </a:lnSpc>
            </a:pPr>
            <a:r>
              <a:rPr lang="en-US" sz="1600" b="1" dirty="0" smtClean="0">
                <a:latin typeface="Times New Roman" pitchFamily="18" charset="0"/>
                <a:cs typeface="Times New Roman" pitchFamily="18" charset="0"/>
              </a:rPr>
              <a:t> CSP</a:t>
            </a:r>
            <a:endParaRPr lang="en-US" sz="1600" dirty="0" smtClean="0">
              <a:latin typeface="Times New Roman" pitchFamily="18" charset="0"/>
              <a:cs typeface="Times New Roman" pitchFamily="18" charset="0"/>
            </a:endParaRPr>
          </a:p>
          <a:p>
            <a:pPr>
              <a:lnSpc>
                <a:spcPct val="150000"/>
              </a:lnSpc>
            </a:pPr>
            <a:r>
              <a:rPr lang="en-US" sz="1600" dirty="0" smtClean="0">
                <a:latin typeface="Times New Roman" pitchFamily="18" charset="0"/>
                <a:cs typeface="Times New Roman" pitchFamily="18" charset="0"/>
              </a:rPr>
              <a:t>Input      : login and view requests of the users</a:t>
            </a:r>
          </a:p>
          <a:p>
            <a:pPr>
              <a:lnSpc>
                <a:spcPct val="150000"/>
              </a:lnSpc>
            </a:pPr>
            <a:r>
              <a:rPr lang="en-US" sz="1600" dirty="0" smtClean="0">
                <a:latin typeface="Times New Roman" pitchFamily="18" charset="0"/>
                <a:cs typeface="Times New Roman" pitchFamily="18" charset="0"/>
              </a:rPr>
              <a:t>Output   : generate key to the user give permission to access services</a:t>
            </a:r>
          </a:p>
          <a:p>
            <a:pPr lvl="0">
              <a:lnSpc>
                <a:spcPct val="150000"/>
              </a:lnSpc>
            </a:pPr>
            <a:r>
              <a:rPr lang="en-US" sz="1600" b="1" dirty="0" smtClean="0">
                <a:latin typeface="Times New Roman" pitchFamily="18" charset="0"/>
                <a:cs typeface="Times New Roman" pitchFamily="18" charset="0"/>
              </a:rPr>
              <a:t>services</a:t>
            </a:r>
            <a:endParaRPr lang="en-US" sz="1600" dirty="0" smtClean="0">
              <a:latin typeface="Times New Roman" pitchFamily="18" charset="0"/>
              <a:cs typeface="Times New Roman" pitchFamily="18" charset="0"/>
            </a:endParaRPr>
          </a:p>
          <a:p>
            <a:pPr>
              <a:lnSpc>
                <a:spcPct val="150000"/>
              </a:lnSpc>
            </a:pPr>
            <a:r>
              <a:rPr lang="en-US" sz="1600" dirty="0" smtClean="0">
                <a:latin typeface="Times New Roman" pitchFamily="18" charset="0"/>
                <a:cs typeface="Times New Roman" pitchFamily="18" charset="0"/>
              </a:rPr>
              <a:t>Input    :  ID and key</a:t>
            </a:r>
          </a:p>
          <a:p>
            <a:pPr>
              <a:lnSpc>
                <a:spcPct val="150000"/>
              </a:lnSpc>
            </a:pPr>
            <a:r>
              <a:rPr lang="en-US" sz="1600" dirty="0" smtClean="0">
                <a:latin typeface="Times New Roman" pitchFamily="18" charset="0"/>
                <a:cs typeface="Times New Roman" pitchFamily="18" charset="0"/>
              </a:rPr>
              <a:t>Output:  view the services and use the services</a:t>
            </a:r>
          </a:p>
          <a:p>
            <a:pPr>
              <a:lnSpc>
                <a:spcPct val="150000"/>
              </a:lnSpc>
            </a:pPr>
            <a:r>
              <a:rPr lang="en-US" sz="1600" dirty="0" smtClean="0">
                <a:latin typeface="Times New Roman" pitchFamily="18" charset="0"/>
                <a:cs typeface="Times New Roman" pitchFamily="18" charset="0"/>
              </a:rPr>
              <a:t> </a:t>
            </a:r>
          </a:p>
          <a:p>
            <a:pPr>
              <a:lnSpc>
                <a:spcPct val="150000"/>
              </a:lnSpc>
            </a:pPr>
            <a:r>
              <a:rPr lang="en-US" sz="1600" dirty="0" smtClean="0">
                <a:latin typeface="Times New Roman" pitchFamily="18" charset="0"/>
                <a:cs typeface="Times New Roman" pitchFamily="18" charset="0"/>
              </a:rPr>
              <a:t> </a:t>
            </a:r>
            <a:endParaRPr lang="en-US" sz="16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ChangeArrowheads="1"/>
          </p:cNvSpPr>
          <p:nvPr/>
        </p:nvSpPr>
        <p:spPr bwMode="auto">
          <a:xfrm>
            <a:off x="304800" y="685800"/>
            <a:ext cx="8458200" cy="526297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gn="just">
              <a:lnSpc>
                <a:spcPct val="150000"/>
              </a:lnSpc>
            </a:pPr>
            <a:r>
              <a:rPr lang="en-US" sz="1600" b="1" dirty="0" smtClean="0">
                <a:latin typeface="Times New Roman" pitchFamily="18" charset="0"/>
                <a:cs typeface="Times New Roman" pitchFamily="18" charset="0"/>
              </a:rPr>
              <a:t>CHAPTER 3</a:t>
            </a:r>
            <a:endParaRPr lang="en-US" sz="1600" dirty="0" smtClean="0">
              <a:latin typeface="Times New Roman" pitchFamily="18" charset="0"/>
              <a:cs typeface="Times New Roman" pitchFamily="18" charset="0"/>
            </a:endParaRPr>
          </a:p>
          <a:p>
            <a:pPr algn="just">
              <a:lnSpc>
                <a:spcPct val="150000"/>
              </a:lnSpc>
            </a:pPr>
            <a:r>
              <a:rPr lang="en-US" sz="1600" b="1" dirty="0" smtClean="0">
                <a:latin typeface="Times New Roman" pitchFamily="18" charset="0"/>
                <a:cs typeface="Times New Roman" pitchFamily="18" charset="0"/>
              </a:rPr>
              <a:t>REQUIREMENTS ENGINEERING</a:t>
            </a:r>
            <a:endParaRPr lang="en-US" sz="1600" dirty="0" smtClean="0">
              <a:latin typeface="Times New Roman" pitchFamily="18" charset="0"/>
              <a:cs typeface="Times New Roman" pitchFamily="18" charset="0"/>
            </a:endParaRPr>
          </a:p>
          <a:p>
            <a:pPr algn="just">
              <a:lnSpc>
                <a:spcPct val="150000"/>
              </a:lnSpc>
            </a:pPr>
            <a:r>
              <a:rPr lang="en-US" sz="1600" b="1" dirty="0" smtClean="0">
                <a:latin typeface="Times New Roman" pitchFamily="18" charset="0"/>
                <a:cs typeface="Times New Roman" pitchFamily="18" charset="0"/>
              </a:rPr>
              <a:t>3.1 GENERAL</a:t>
            </a:r>
            <a:endParaRPr lang="en-US" sz="1600" dirty="0" smtClean="0">
              <a:latin typeface="Times New Roman" pitchFamily="18" charset="0"/>
              <a:cs typeface="Times New Roman" pitchFamily="18" charset="0"/>
            </a:endParaRPr>
          </a:p>
          <a:p>
            <a:pPr>
              <a:lnSpc>
                <a:spcPct val="150000"/>
              </a:lnSpc>
            </a:pPr>
            <a:r>
              <a:rPr lang="en-US" sz="1600" dirty="0" smtClean="0">
                <a:latin typeface="Times New Roman" pitchFamily="18" charset="0"/>
                <a:cs typeface="Times New Roman" pitchFamily="18" charset="0"/>
              </a:rPr>
              <a:t>Various sharp restorative administrations applications are grasping cloud to offer organizations to patients. In any case, the unstable data can be uncovered to the approval server/pro center. Thusly, security and assurance are fundamental to its thriving and sending wherever scale. Patients would incline toward not to reveal their identities to the cloud server. One way to deal with shield their identities from cloud server is puzzling approval.</a:t>
            </a:r>
          </a:p>
          <a:p>
            <a:pPr algn="just">
              <a:lnSpc>
                <a:spcPct val="150000"/>
              </a:lnSpc>
            </a:pPr>
            <a:r>
              <a:rPr lang="en-US" sz="1600" dirty="0" smtClean="0">
                <a:latin typeface="Times New Roman" pitchFamily="18" charset="0"/>
                <a:cs typeface="Times New Roman" pitchFamily="18" charset="0"/>
              </a:rPr>
              <a:t> </a:t>
            </a:r>
          </a:p>
          <a:p>
            <a:pPr algn="just">
              <a:lnSpc>
                <a:spcPct val="150000"/>
              </a:lnSpc>
            </a:pPr>
            <a:r>
              <a:rPr lang="en-US" sz="1600" b="1" dirty="0" smtClean="0">
                <a:latin typeface="Times New Roman" pitchFamily="18" charset="0"/>
                <a:cs typeface="Times New Roman" pitchFamily="18" charset="0"/>
              </a:rPr>
              <a:t>3.2 HARDWARE REQUIREMENTS</a:t>
            </a:r>
            <a:endParaRPr lang="en-US" sz="1600" dirty="0" smtClean="0">
              <a:latin typeface="Times New Roman" pitchFamily="18" charset="0"/>
              <a:cs typeface="Times New Roman" pitchFamily="18" charset="0"/>
            </a:endParaRPr>
          </a:p>
          <a:p>
            <a:pPr algn="just">
              <a:lnSpc>
                <a:spcPct val="150000"/>
              </a:lnSpc>
            </a:pPr>
            <a:r>
              <a:rPr lang="en-US" sz="1600" b="1" dirty="0" smtClean="0">
                <a:latin typeface="Times New Roman" pitchFamily="18" charset="0"/>
                <a:cs typeface="Times New Roman" pitchFamily="18" charset="0"/>
              </a:rPr>
              <a:t>            </a:t>
            </a:r>
            <a:r>
              <a:rPr lang="en-US" sz="1600" dirty="0" smtClean="0">
                <a:latin typeface="Times New Roman" pitchFamily="18" charset="0"/>
                <a:cs typeface="Times New Roman" pitchFamily="18" charset="0"/>
              </a:rPr>
              <a:t>The hardware requirements may serve as the basis for a contract for the implementation of the system and should therefore be a complete and consistent specification of the whole system. They are used by software engineers as the starting point for the system design. It </a:t>
            </a:r>
            <a:r>
              <a:rPr lang="en-US" sz="1600" dirty="0" err="1" smtClean="0">
                <a:latin typeface="Times New Roman" pitchFamily="18" charset="0"/>
                <a:cs typeface="Times New Roman" pitchFamily="18" charset="0"/>
              </a:rPr>
              <a:t>shouls</a:t>
            </a:r>
            <a:r>
              <a:rPr lang="en-US" sz="1600" dirty="0" smtClean="0">
                <a:latin typeface="Times New Roman" pitchFamily="18" charset="0"/>
                <a:cs typeface="Times New Roman" pitchFamily="18" charset="0"/>
              </a:rPr>
              <a:t> what the system do and not how it should be implemented.</a:t>
            </a:r>
            <a:endParaRPr lang="en-US" sz="16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noChangeArrowheads="1"/>
          </p:cNvSpPr>
          <p:nvPr/>
        </p:nvSpPr>
        <p:spPr bwMode="auto">
          <a:xfrm>
            <a:off x="228600" y="685800"/>
            <a:ext cx="8458200" cy="301621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250000"/>
              </a:lnSpc>
              <a:spcBef>
                <a:spcPct val="0"/>
              </a:spcBef>
              <a:spcAft>
                <a:spcPct val="0"/>
              </a:spcAft>
              <a:buClrTx/>
              <a:buSzTx/>
              <a:buFontTx/>
              <a:buNone/>
              <a:tabLst/>
            </a:pPr>
            <a:r>
              <a:rPr kumimoji="0" lang="en-US"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SYSTEM REQUIREMENTS</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250000"/>
              </a:lnSpc>
              <a:spcBef>
                <a:spcPct val="0"/>
              </a:spcBef>
              <a:spcAft>
                <a:spcPct val="0"/>
              </a:spcAft>
              <a:buClrTx/>
              <a:buSzTx/>
              <a:buFontTx/>
              <a:buNone/>
              <a:tabLst/>
            </a:pPr>
            <a:r>
              <a:rPr kumimoji="0" lang="en-US"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HARDWARE</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250000"/>
              </a:lnSpc>
              <a:spcBef>
                <a:spcPct val="0"/>
              </a:spcBef>
              <a:spcAft>
                <a:spcPct val="0"/>
              </a:spcAft>
              <a:buClrTx/>
              <a:buSzTx/>
              <a:buFontTx/>
              <a:buNone/>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PROCESSOR		:  	 DUAL CORE 2 DUOS</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250000"/>
              </a:lnSpc>
              <a:spcBef>
                <a:spcPct val="0"/>
              </a:spcBef>
              <a:spcAft>
                <a:spcPct val="0"/>
              </a:spcAft>
              <a:buClrTx/>
              <a:buSzTx/>
              <a:buFontTx/>
              <a:buNone/>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RAM			:	4GB DD RAM</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250000"/>
              </a:lnSpc>
              <a:spcBef>
                <a:spcPct val="0"/>
              </a:spcBef>
              <a:spcAft>
                <a:spcPct val="0"/>
              </a:spcAft>
              <a:buClrTx/>
              <a:buSzTx/>
              <a:buFontTx/>
              <a:buNone/>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HARD DISK 		:	250 GB</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1"/>
          <p:cNvSpPr>
            <a:spLocks noChangeArrowheads="1"/>
          </p:cNvSpPr>
          <p:nvPr/>
        </p:nvSpPr>
        <p:spPr bwMode="auto">
          <a:xfrm>
            <a:off x="304800" y="304800"/>
            <a:ext cx="7620000" cy="541686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50000"/>
              </a:lnSpc>
              <a:spcBef>
                <a:spcPct val="0"/>
              </a:spcBef>
              <a:spcAft>
                <a:spcPct val="0"/>
              </a:spcAft>
              <a:buClrTx/>
              <a:buSzTx/>
              <a:buFontTx/>
              <a:buNone/>
              <a:tabLst>
                <a:tab pos="1771650" algn="l"/>
              </a:tabLst>
            </a:pPr>
            <a:r>
              <a:rPr kumimoji="0" lang="en-US"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3.3 SOFTWARE REQUIREMENTS</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tab pos="1771650" algn="l"/>
              </a:tabLst>
            </a:pPr>
            <a:endPar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tab pos="1771650"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The software requirements document is the specification of the system. It should include both a definition and a specification of requirements. It is a set of what the system should do rather than how it should do it. The software requirements provide a basis for creating the software requirements specification.  It is useful in estimating cost, planning team activities, performing tasks and tracking the teams and tracking the team’s progress throughout the development activity.</a:t>
            </a:r>
          </a:p>
          <a:p>
            <a:pPr marL="0" marR="0" lvl="0" indent="0" algn="just" defTabSz="914400" rtl="0" eaLnBrk="0" fontAlgn="base" latinLnBrk="0" hangingPunct="0">
              <a:lnSpc>
                <a:spcPct val="150000"/>
              </a:lnSpc>
              <a:spcBef>
                <a:spcPct val="0"/>
              </a:spcBef>
              <a:spcAft>
                <a:spcPct val="0"/>
              </a:spcAft>
              <a:buClrTx/>
              <a:buSzTx/>
              <a:buFontTx/>
              <a:buNone/>
              <a:tabLst>
                <a:tab pos="1771650" algn="l"/>
              </a:tabLst>
            </a:pP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tab pos="1771650" algn="l"/>
              </a:tabLst>
            </a:pPr>
            <a:r>
              <a:rPr kumimoji="0" lang="en-US"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SOFTWARE REQUIREMENTS</a:t>
            </a:r>
          </a:p>
          <a:p>
            <a:pPr marL="0" marR="0" lvl="0" indent="0" algn="just" defTabSz="914400" rtl="0" eaLnBrk="0" fontAlgn="base" latinLnBrk="0" hangingPunct="0">
              <a:lnSpc>
                <a:spcPct val="150000"/>
              </a:lnSpc>
              <a:spcBef>
                <a:spcPct val="0"/>
              </a:spcBef>
              <a:spcAft>
                <a:spcPct val="0"/>
              </a:spcAft>
              <a:buClrTx/>
              <a:buSzTx/>
              <a:buFontTx/>
              <a:buNone/>
              <a:tabLst>
                <a:tab pos="1771650" algn="l"/>
              </a:tabLst>
            </a:pP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200000"/>
              </a:lnSpc>
              <a:spcBef>
                <a:spcPct val="0"/>
              </a:spcBef>
              <a:spcAft>
                <a:spcPct val="0"/>
              </a:spcAft>
              <a:buClrTx/>
              <a:buSzTx/>
              <a:buFontTx/>
              <a:buChar char="•"/>
              <a:tabLst>
                <a:tab pos="1771650"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FRONT END 			: 	J2EE (JSP, SERVLET)</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200000"/>
              </a:lnSpc>
              <a:spcBef>
                <a:spcPct val="0"/>
              </a:spcBef>
              <a:spcAft>
                <a:spcPct val="0"/>
              </a:spcAft>
              <a:buClrTx/>
              <a:buSzTx/>
              <a:buFontTx/>
              <a:buChar char="•"/>
              <a:tabLst>
                <a:tab pos="1771650"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BACK END			: 	 MY SQL 5.5</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200000"/>
              </a:lnSpc>
              <a:spcBef>
                <a:spcPct val="0"/>
              </a:spcBef>
              <a:spcAft>
                <a:spcPct val="0"/>
              </a:spcAft>
              <a:buClrTx/>
              <a:buSzTx/>
              <a:buFontTx/>
              <a:buChar char="•"/>
              <a:tabLst>
                <a:tab pos="1771650"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OPERATING SYSTEM  	:  	WINDOWS 7</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200000"/>
              </a:lnSpc>
              <a:spcBef>
                <a:spcPct val="0"/>
              </a:spcBef>
              <a:spcAft>
                <a:spcPct val="0"/>
              </a:spcAft>
              <a:buClrTx/>
              <a:buSzTx/>
              <a:buFontTx/>
              <a:buChar char="•"/>
              <a:tabLst>
                <a:tab pos="1771650"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IDE			:	ECLIPSE</a:t>
            </a:r>
            <a:endParaRPr kumimoji="0" lang="en-US" sz="10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tab pos="1771650" algn="l"/>
              </a:tabLst>
            </a:pPr>
            <a:endParaRPr kumimoji="0" lang="en-US" sz="2000" b="0" i="0" u="none" strike="noStrike" cap="none" normalizeH="0" baseline="0" dirty="0" smtClean="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762000"/>
            <a:ext cx="8229600" cy="3831818"/>
          </a:xfrm>
          <a:prstGeom prst="rect">
            <a:avLst/>
          </a:prstGeom>
        </p:spPr>
        <p:txBody>
          <a:bodyPr wrap="square">
            <a:spAutoFit/>
          </a:bodyPr>
          <a:lstStyle/>
          <a:p>
            <a:pPr lvl="0" indent="457200" algn="ctr" fontAlgn="base">
              <a:lnSpc>
                <a:spcPct val="150000"/>
              </a:lnSpc>
              <a:spcBef>
                <a:spcPct val="0"/>
              </a:spcBef>
              <a:spcAft>
                <a:spcPct val="0"/>
              </a:spcAft>
              <a:tabLst>
                <a:tab pos="1771650" algn="l"/>
              </a:tabLst>
            </a:pPr>
            <a:r>
              <a:rPr lang="en-US" b="1" dirty="0" smtClean="0">
                <a:latin typeface="Times New Roman" pitchFamily="18" charset="0"/>
                <a:ea typeface="Times New Roman" pitchFamily="18" charset="0"/>
                <a:cs typeface="Times New Roman" pitchFamily="18" charset="0"/>
              </a:rPr>
              <a:t>CHAPTER 4</a:t>
            </a:r>
            <a:endParaRPr lang="en-US" sz="1100" dirty="0" smtClean="0">
              <a:latin typeface="Times New Roman" pitchFamily="18" charset="0"/>
              <a:cs typeface="Times New Roman" pitchFamily="18" charset="0"/>
            </a:endParaRPr>
          </a:p>
          <a:p>
            <a:pPr lvl="0" indent="457200" algn="ctr" eaLnBrk="0" fontAlgn="base" hangingPunct="0">
              <a:lnSpc>
                <a:spcPct val="150000"/>
              </a:lnSpc>
              <a:spcBef>
                <a:spcPct val="0"/>
              </a:spcBef>
              <a:spcAft>
                <a:spcPct val="0"/>
              </a:spcAft>
              <a:tabLst>
                <a:tab pos="1771650" algn="l"/>
              </a:tabLst>
            </a:pPr>
            <a:r>
              <a:rPr lang="en-US" b="1" dirty="0" smtClean="0">
                <a:latin typeface="Times New Roman" pitchFamily="18" charset="0"/>
                <a:ea typeface="Times New Roman" pitchFamily="18" charset="0"/>
                <a:cs typeface="Times New Roman" pitchFamily="18" charset="0"/>
              </a:rPr>
              <a:t>DESIGN ENGINEERING</a:t>
            </a:r>
            <a:endParaRPr lang="en-US" sz="1100" dirty="0" smtClean="0">
              <a:latin typeface="Times New Roman" pitchFamily="18" charset="0"/>
              <a:ea typeface="Times New Roman" pitchFamily="18" charset="0"/>
              <a:cs typeface="Times New Roman" pitchFamily="18" charset="0"/>
            </a:endParaRPr>
          </a:p>
          <a:p>
            <a:pPr lvl="0" indent="457200" eaLnBrk="0" fontAlgn="base" hangingPunct="0">
              <a:lnSpc>
                <a:spcPct val="150000"/>
              </a:lnSpc>
              <a:spcBef>
                <a:spcPct val="0"/>
              </a:spcBef>
              <a:spcAft>
                <a:spcPct val="0"/>
              </a:spcAft>
              <a:tabLst>
                <a:tab pos="1771650" algn="l"/>
              </a:tabLst>
            </a:pPr>
            <a:r>
              <a:rPr lang="en-US" b="1" dirty="0" smtClean="0">
                <a:latin typeface="Times New Roman" pitchFamily="18" charset="0"/>
                <a:ea typeface="Times New Roman" pitchFamily="18" charset="0"/>
                <a:cs typeface="Times New Roman" pitchFamily="18" charset="0"/>
              </a:rPr>
              <a:t>4.1 GENERAL</a:t>
            </a:r>
            <a:endParaRPr lang="en-US" sz="1100" dirty="0" smtClean="0">
              <a:latin typeface="Times New Roman" pitchFamily="18" charset="0"/>
              <a:cs typeface="Times New Roman" pitchFamily="18" charset="0"/>
            </a:endParaRPr>
          </a:p>
          <a:p>
            <a:pPr lvl="0" indent="457200" algn="just" eaLnBrk="0" fontAlgn="base" hangingPunct="0">
              <a:lnSpc>
                <a:spcPct val="150000"/>
              </a:lnSpc>
              <a:spcBef>
                <a:spcPct val="0"/>
              </a:spcBef>
              <a:spcAft>
                <a:spcPct val="0"/>
              </a:spcAft>
              <a:tabLst>
                <a:tab pos="1771650" algn="l"/>
              </a:tabLst>
            </a:pPr>
            <a:r>
              <a:rPr lang="en-US" dirty="0" smtClean="0">
                <a:latin typeface="Times New Roman" pitchFamily="18" charset="0"/>
                <a:ea typeface="Times New Roman" pitchFamily="18" charset="0"/>
                <a:cs typeface="Times New Roman" pitchFamily="18" charset="0"/>
              </a:rPr>
              <a:t>Design Engineering deals with the various UML [Unified </a:t>
            </a:r>
            <a:r>
              <a:rPr lang="en-US" dirty="0" err="1" smtClean="0">
                <a:latin typeface="Times New Roman" pitchFamily="18" charset="0"/>
                <a:ea typeface="Times New Roman" pitchFamily="18" charset="0"/>
                <a:cs typeface="Times New Roman" pitchFamily="18" charset="0"/>
              </a:rPr>
              <a:t>Modelling</a:t>
            </a:r>
            <a:r>
              <a:rPr lang="en-US" dirty="0" smtClean="0">
                <a:latin typeface="Times New Roman" pitchFamily="18" charset="0"/>
                <a:ea typeface="Times New Roman" pitchFamily="18" charset="0"/>
                <a:cs typeface="Times New Roman" pitchFamily="18" charset="0"/>
              </a:rPr>
              <a:t> language] diagrams for the implementation of project. Design is a meaningful engineering representation of a thing that is to be built. Software design is a process through which the requirements are translated into representation of the software. Design is the place where quality is rendered in software engineering. Design is the means to accurately translate customer requirements into finished product.</a:t>
            </a:r>
            <a:endParaRPr lang="en-US" sz="2800" dirty="0" smtClean="0">
              <a:latin typeface="Times New Roman" pitchFamily="18" charset="0"/>
              <a:cs typeface="Times New Roman"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ChangeArrowheads="1"/>
          </p:cNvSpPr>
          <p:nvPr/>
        </p:nvSpPr>
        <p:spPr bwMode="auto">
          <a:xfrm>
            <a:off x="304800" y="0"/>
            <a:ext cx="1481496" cy="98488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1" i="0" u="sng"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UML  Diagrams</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400" b="1" i="0" u="sng"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fontAlgn="base">
              <a:spcBef>
                <a:spcPct val="0"/>
              </a:spcBef>
              <a:spcAft>
                <a:spcPct val="0"/>
              </a:spcAft>
            </a:pPr>
            <a:r>
              <a:rPr lang="en-US" sz="1200" dirty="0" smtClean="0"/>
              <a:t>Use Case diagram</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5" name="Picture 4"/>
          <p:cNvPicPr/>
          <p:nvPr/>
        </p:nvPicPr>
        <p:blipFill>
          <a:blip r:embed="rId2"/>
          <a:srcRect/>
          <a:stretch>
            <a:fillRect/>
          </a:stretch>
        </p:blipFill>
        <p:spPr bwMode="auto">
          <a:xfrm>
            <a:off x="1600200" y="1765414"/>
            <a:ext cx="5943600" cy="332717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09600" y="457200"/>
            <a:ext cx="1770036" cy="369332"/>
          </a:xfrm>
          <a:prstGeom prst="rect">
            <a:avLst/>
          </a:prstGeom>
        </p:spPr>
        <p:txBody>
          <a:bodyPr wrap="none">
            <a:spAutoFit/>
          </a:bodyPr>
          <a:lstStyle/>
          <a:p>
            <a:r>
              <a:rPr lang="en-US" dirty="0" smtClean="0"/>
              <a:t>Class Diagram</a:t>
            </a:r>
            <a:endParaRPr lang="en-US" dirty="0"/>
          </a:p>
        </p:txBody>
      </p:sp>
      <p:pic>
        <p:nvPicPr>
          <p:cNvPr id="5" name="Picture 4"/>
          <p:cNvPicPr/>
          <p:nvPr/>
        </p:nvPicPr>
        <p:blipFill>
          <a:blip r:embed="rId2"/>
          <a:srcRect/>
          <a:stretch>
            <a:fillRect/>
          </a:stretch>
        </p:blipFill>
        <p:spPr bwMode="auto">
          <a:xfrm>
            <a:off x="1600200" y="1871442"/>
            <a:ext cx="5943600" cy="311511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ChangeArrowheads="1"/>
          </p:cNvSpPr>
          <p:nvPr/>
        </p:nvSpPr>
        <p:spPr bwMode="auto">
          <a:xfrm>
            <a:off x="304800" y="762000"/>
            <a:ext cx="1956241"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657350" algn="l"/>
              </a:tabLst>
            </a:pPr>
            <a:r>
              <a:rPr kumimoji="0" lang="en-US" sz="1600" b="0" i="0" u="none" strike="noStrike" cap="none" normalizeH="0" baseline="0" dirty="0" smtClean="0">
                <a:ln>
                  <a:noFill/>
                </a:ln>
                <a:solidFill>
                  <a:schemeClr val="tx1"/>
                </a:solidFill>
                <a:effectLst/>
                <a:latin typeface="Calibri" pitchFamily="34" charset="0"/>
                <a:ea typeface="Times New Roman" pitchFamily="18" charset="0"/>
                <a:cs typeface="Times New Roman" pitchFamily="18" charset="0"/>
              </a:rPr>
              <a:t>Component Diagram </a:t>
            </a:r>
            <a:endParaRPr kumimoji="0" lang="en-US" sz="2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6" name="Picture 5"/>
          <p:cNvPicPr/>
          <p:nvPr/>
        </p:nvPicPr>
        <p:blipFill>
          <a:blip r:embed="rId2"/>
          <a:srcRect/>
          <a:stretch>
            <a:fillRect/>
          </a:stretch>
        </p:blipFill>
        <p:spPr bwMode="auto">
          <a:xfrm>
            <a:off x="1600200" y="2664451"/>
            <a:ext cx="5943600" cy="152909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85800" y="609600"/>
            <a:ext cx="1757212" cy="369332"/>
          </a:xfrm>
          <a:prstGeom prst="rect">
            <a:avLst/>
          </a:prstGeom>
        </p:spPr>
        <p:txBody>
          <a:bodyPr wrap="none">
            <a:spAutoFit/>
          </a:bodyPr>
          <a:lstStyle/>
          <a:p>
            <a:r>
              <a:rPr lang="en-US" dirty="0" smtClean="0"/>
              <a:t>State Diagram</a:t>
            </a:r>
            <a:endParaRPr lang="en-US" dirty="0"/>
          </a:p>
        </p:txBody>
      </p:sp>
      <p:pic>
        <p:nvPicPr>
          <p:cNvPr id="5" name="Picture 4"/>
          <p:cNvPicPr/>
          <p:nvPr/>
        </p:nvPicPr>
        <p:blipFill>
          <a:blip r:embed="rId2"/>
          <a:srcRect/>
          <a:stretch>
            <a:fillRect/>
          </a:stretch>
        </p:blipFill>
        <p:spPr bwMode="auto">
          <a:xfrm>
            <a:off x="1600200" y="1141151"/>
            <a:ext cx="5943600" cy="457569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04800" y="228600"/>
            <a:ext cx="8077200" cy="5711952"/>
          </a:xfrm>
        </p:spPr>
        <p:txBody>
          <a:bodyPr>
            <a:noAutofit/>
          </a:bodyPr>
          <a:lstStyle/>
          <a:p>
            <a:pPr>
              <a:buNone/>
            </a:pPr>
            <a:endParaRPr lang="en-US" sz="1800" b="1" dirty="0" smtClean="0">
              <a:latin typeface="Times New Roman" pitchFamily="18" charset="0"/>
              <a:cs typeface="Times New Roman" pitchFamily="18" charset="0"/>
            </a:endParaRPr>
          </a:p>
          <a:p>
            <a:pPr>
              <a:buNone/>
            </a:pPr>
            <a:endParaRPr lang="en-US" sz="1800" b="1" dirty="0" smtClean="0">
              <a:latin typeface="Times New Roman" pitchFamily="18" charset="0"/>
              <a:cs typeface="Times New Roman" pitchFamily="18" charset="0"/>
            </a:endParaRPr>
          </a:p>
          <a:p>
            <a:pPr>
              <a:buNone/>
            </a:pPr>
            <a:r>
              <a:rPr lang="en-US" sz="1800" b="1" dirty="0" smtClean="0"/>
              <a:t>1.2. OBJECTIVE</a:t>
            </a:r>
            <a:endParaRPr lang="en-US" sz="1800" dirty="0" smtClean="0"/>
          </a:p>
          <a:p>
            <a:pPr>
              <a:lnSpc>
                <a:spcPct val="200000"/>
              </a:lnSpc>
              <a:buNone/>
            </a:pPr>
            <a:r>
              <a:rPr lang="en-US" sz="1800" dirty="0" smtClean="0">
                <a:latin typeface="Times New Roman" pitchFamily="18" charset="0"/>
                <a:cs typeface="Times New Roman" pitchFamily="18" charset="0"/>
              </a:rPr>
              <a:t>	</a:t>
            </a:r>
            <a:r>
              <a:rPr lang="en-US" sz="1800" dirty="0" smtClean="0"/>
              <a:t>The performance of our scheme is evaluated by theoretical analysis which demonstrates that it resists various attacks and provides several attractive security features.</a:t>
            </a:r>
          </a:p>
          <a:p>
            <a:pPr>
              <a:lnSpc>
                <a:spcPct val="200000"/>
              </a:lnSpc>
              <a:buNone/>
            </a:pPr>
            <a:endParaRPr lang="en-US" sz="1800" dirty="0" smtClean="0">
              <a:latin typeface="Times New Roman" pitchFamily="18" charset="0"/>
              <a:cs typeface="Times New Roman" pitchFamily="18" charset="0"/>
            </a:endParaRPr>
          </a:p>
          <a:p>
            <a:pPr>
              <a:lnSpc>
                <a:spcPct val="200000"/>
              </a:lnSpc>
              <a:buNone/>
            </a:pPr>
            <a:r>
              <a:rPr lang="en-US" sz="1800" dirty="0" smtClean="0">
                <a:latin typeface="Times New Roman" pitchFamily="18" charset="0"/>
                <a:cs typeface="Times New Roman" pitchFamily="18" charset="0"/>
              </a:rPr>
              <a:t> </a:t>
            </a:r>
          </a:p>
          <a:p>
            <a:pPr algn="just">
              <a:buNone/>
            </a:pPr>
            <a:endParaRPr lang="en-US" dirty="0">
              <a:latin typeface="Times New Roman" pitchFamily="18" charset="0"/>
              <a:cs typeface="Times New Roman"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1"/>
          <p:cNvSpPr>
            <a:spLocks noChangeArrowheads="1"/>
          </p:cNvSpPr>
          <p:nvPr/>
        </p:nvSpPr>
        <p:spPr bwMode="auto">
          <a:xfrm>
            <a:off x="381000" y="914400"/>
            <a:ext cx="1951945"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Times New Roman" pitchFamily="18" charset="0"/>
                <a:cs typeface="Times New Roman" pitchFamily="18" charset="0"/>
              </a:rPr>
              <a:t>Deployment Diagram</a:t>
            </a:r>
            <a:endParaRPr kumimoji="0" lang="en-US" sz="2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4" name="Picture 3"/>
          <p:cNvPicPr/>
          <p:nvPr/>
        </p:nvPicPr>
        <p:blipFill>
          <a:blip r:embed="rId2"/>
          <a:srcRect/>
          <a:stretch>
            <a:fillRect/>
          </a:stretch>
        </p:blipFill>
        <p:spPr bwMode="auto">
          <a:xfrm>
            <a:off x="2572385" y="2233612"/>
            <a:ext cx="3999230" cy="23907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228600"/>
            <a:ext cx="2092239" cy="369332"/>
          </a:xfrm>
          <a:prstGeom prst="rect">
            <a:avLst/>
          </a:prstGeom>
        </p:spPr>
        <p:txBody>
          <a:bodyPr wrap="none">
            <a:spAutoFit/>
          </a:bodyPr>
          <a:lstStyle/>
          <a:p>
            <a:r>
              <a:rPr lang="en-US" dirty="0" smtClean="0"/>
              <a:t>Activity  Diagram</a:t>
            </a:r>
            <a:endParaRPr lang="en-US" dirty="0"/>
          </a:p>
        </p:txBody>
      </p:sp>
      <p:pic>
        <p:nvPicPr>
          <p:cNvPr id="4" name="Picture 3"/>
          <p:cNvPicPr/>
          <p:nvPr/>
        </p:nvPicPr>
        <p:blipFill>
          <a:blip r:embed="rId2"/>
          <a:srcRect/>
          <a:stretch>
            <a:fillRect/>
          </a:stretch>
        </p:blipFill>
        <p:spPr bwMode="auto">
          <a:xfrm>
            <a:off x="2511742" y="801370"/>
            <a:ext cx="4120515" cy="525526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1"/>
          <p:cNvSpPr>
            <a:spLocks noChangeArrowheads="1"/>
          </p:cNvSpPr>
          <p:nvPr/>
        </p:nvSpPr>
        <p:spPr bwMode="auto">
          <a:xfrm>
            <a:off x="533400" y="228600"/>
            <a:ext cx="1972015"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r>
              <a:rPr lang="en-US" sz="1600" dirty="0" smtClean="0"/>
              <a:t>Sequence Diagram</a:t>
            </a:r>
            <a:endParaRPr lang="en-US" sz="1600" dirty="0"/>
          </a:p>
        </p:txBody>
      </p:sp>
      <p:pic>
        <p:nvPicPr>
          <p:cNvPr id="4" name="Picture 3"/>
          <p:cNvPicPr/>
          <p:nvPr/>
        </p:nvPicPr>
        <p:blipFill>
          <a:blip r:embed="rId2"/>
          <a:srcRect/>
          <a:stretch>
            <a:fillRect/>
          </a:stretch>
        </p:blipFill>
        <p:spPr bwMode="auto">
          <a:xfrm>
            <a:off x="1600200" y="1022502"/>
            <a:ext cx="5943600" cy="481299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1"/>
          <p:cNvSpPr>
            <a:spLocks noChangeArrowheads="1"/>
          </p:cNvSpPr>
          <p:nvPr/>
        </p:nvSpPr>
        <p:spPr bwMode="auto">
          <a:xfrm>
            <a:off x="685800" y="304800"/>
            <a:ext cx="2635658"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r>
              <a:rPr lang="en-US" dirty="0" smtClean="0"/>
              <a:t>Collaboration Diagram</a:t>
            </a:r>
            <a:endParaRPr lang="en-US" dirty="0"/>
          </a:p>
        </p:txBody>
      </p:sp>
      <p:pic>
        <p:nvPicPr>
          <p:cNvPr id="4" name="Picture 3"/>
          <p:cNvPicPr/>
          <p:nvPr/>
        </p:nvPicPr>
        <p:blipFill>
          <a:blip r:embed="rId2"/>
          <a:srcRect/>
          <a:stretch>
            <a:fillRect/>
          </a:stretch>
        </p:blipFill>
        <p:spPr bwMode="auto">
          <a:xfrm>
            <a:off x="1944370" y="1264285"/>
            <a:ext cx="5255260" cy="432943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33400" y="304800"/>
            <a:ext cx="1872629" cy="369332"/>
          </a:xfrm>
          <a:prstGeom prst="rect">
            <a:avLst/>
          </a:prstGeom>
        </p:spPr>
        <p:txBody>
          <a:bodyPr wrap="none">
            <a:spAutoFit/>
          </a:bodyPr>
          <a:lstStyle/>
          <a:p>
            <a:r>
              <a:rPr lang="en-US" dirty="0" smtClean="0"/>
              <a:t>Object Diagram</a:t>
            </a:r>
            <a:endParaRPr lang="en-US" dirty="0"/>
          </a:p>
        </p:txBody>
      </p:sp>
      <p:pic>
        <p:nvPicPr>
          <p:cNvPr id="4" name="Picture 3"/>
          <p:cNvPicPr/>
          <p:nvPr/>
        </p:nvPicPr>
        <p:blipFill>
          <a:blip r:embed="rId2"/>
          <a:srcRect/>
          <a:stretch>
            <a:fillRect/>
          </a:stretch>
        </p:blipFill>
        <p:spPr bwMode="auto">
          <a:xfrm>
            <a:off x="1600200" y="2514812"/>
            <a:ext cx="5943600" cy="18283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6" name="Group 2"/>
          <p:cNvGrpSpPr>
            <a:grpSpLocks/>
          </p:cNvGrpSpPr>
          <p:nvPr/>
        </p:nvGrpSpPr>
        <p:grpSpPr bwMode="auto">
          <a:xfrm>
            <a:off x="1676400" y="1981200"/>
            <a:ext cx="5818187" cy="2952750"/>
            <a:chOff x="1942" y="9129"/>
            <a:chExt cx="8441" cy="4174"/>
          </a:xfrm>
        </p:grpSpPr>
        <p:sp>
          <p:nvSpPr>
            <p:cNvPr id="1027" name="Rectangle 3"/>
            <p:cNvSpPr>
              <a:spLocks noChangeArrowheads="1"/>
            </p:cNvSpPr>
            <p:nvPr/>
          </p:nvSpPr>
          <p:spPr bwMode="auto">
            <a:xfrm>
              <a:off x="4650" y="9129"/>
              <a:ext cx="1546" cy="542"/>
            </a:xfrm>
            <a:prstGeom prst="rect">
              <a:avLst/>
            </a:prstGeom>
            <a:gradFill rotWithShape="0">
              <a:gsLst>
                <a:gs pos="0">
                  <a:srgbClr val="D99594"/>
                </a:gs>
                <a:gs pos="50000">
                  <a:srgbClr val="F2DBDB"/>
                </a:gs>
                <a:gs pos="100000">
                  <a:srgbClr val="D99594"/>
                </a:gs>
              </a:gsLst>
              <a:lin ang="18900000" scaled="1"/>
            </a:gradFill>
            <a:ln w="12700">
              <a:solidFill>
                <a:srgbClr val="D99594"/>
              </a:solidFill>
              <a:miter lim="800000"/>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Register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28" name="AutoShape 4"/>
            <p:cNvSpPr>
              <a:spLocks noChangeArrowheads="1"/>
            </p:cNvSpPr>
            <p:nvPr/>
          </p:nvSpPr>
          <p:spPr bwMode="auto">
            <a:xfrm>
              <a:off x="4716" y="11678"/>
              <a:ext cx="1546" cy="1625"/>
            </a:xfrm>
            <a:prstGeom prst="diamond">
              <a:avLst/>
            </a:prstGeom>
            <a:gradFill rotWithShape="0">
              <a:gsLst>
                <a:gs pos="0">
                  <a:srgbClr val="D99594"/>
                </a:gs>
                <a:gs pos="50000">
                  <a:srgbClr val="F2DBDB"/>
                </a:gs>
                <a:gs pos="100000">
                  <a:srgbClr val="D99594"/>
                </a:gs>
              </a:gsLst>
              <a:lin ang="18900000" scaled="1"/>
            </a:gradFill>
            <a:ln w="12700">
              <a:solidFill>
                <a:srgbClr val="D99594"/>
              </a:solidFill>
              <a:miter lim="800000"/>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dirty="0" smtClean="0">
                  <a:ln>
                    <a:noFill/>
                  </a:ln>
                  <a:solidFill>
                    <a:schemeClr val="tx1"/>
                  </a:solidFill>
                  <a:effectLst/>
                  <a:latin typeface="Calibri" pitchFamily="34" charset="0"/>
                  <a:cs typeface="Arial" pitchFamily="34" charset="0"/>
                </a:rPr>
                <a:t>Verify details</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cxnSp>
          <p:nvCxnSpPr>
            <p:cNvPr id="1029" name="AutoShape 5"/>
            <p:cNvCxnSpPr>
              <a:cxnSpLocks noChangeShapeType="1"/>
            </p:cNvCxnSpPr>
            <p:nvPr/>
          </p:nvCxnSpPr>
          <p:spPr bwMode="auto">
            <a:xfrm>
              <a:off x="5443" y="9671"/>
              <a:ext cx="1" cy="515"/>
            </a:xfrm>
            <a:prstGeom prst="straightConnector1">
              <a:avLst/>
            </a:prstGeom>
            <a:noFill/>
            <a:ln w="9525">
              <a:solidFill>
                <a:srgbClr val="000000"/>
              </a:solidFill>
              <a:round/>
              <a:headEnd/>
              <a:tailEnd type="triangle" w="med" len="med"/>
            </a:ln>
          </p:spPr>
        </p:cxnSp>
        <p:sp>
          <p:nvSpPr>
            <p:cNvPr id="1030" name="AutoShape 6"/>
            <p:cNvSpPr>
              <a:spLocks noChangeArrowheads="1"/>
            </p:cNvSpPr>
            <p:nvPr/>
          </p:nvSpPr>
          <p:spPr bwMode="auto">
            <a:xfrm>
              <a:off x="9116" y="9882"/>
              <a:ext cx="1267" cy="1268"/>
            </a:xfrm>
            <a:prstGeom prst="can">
              <a:avLst>
                <a:gd name="adj" fmla="val 25020"/>
              </a:avLst>
            </a:prstGeom>
            <a:gradFill rotWithShape="0">
              <a:gsLst>
                <a:gs pos="0">
                  <a:srgbClr val="D99594"/>
                </a:gs>
                <a:gs pos="50000">
                  <a:srgbClr val="F2DBDB"/>
                </a:gs>
                <a:gs pos="100000">
                  <a:srgbClr val="D99594"/>
                </a:gs>
              </a:gsLst>
              <a:lin ang="189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Data Base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31" name="Rectangle 7"/>
            <p:cNvSpPr>
              <a:spLocks noChangeArrowheads="1"/>
            </p:cNvSpPr>
            <p:nvPr/>
          </p:nvSpPr>
          <p:spPr bwMode="auto">
            <a:xfrm>
              <a:off x="4716" y="10265"/>
              <a:ext cx="1546" cy="542"/>
            </a:xfrm>
            <a:prstGeom prst="rect">
              <a:avLst/>
            </a:prstGeom>
            <a:gradFill rotWithShape="0">
              <a:gsLst>
                <a:gs pos="0">
                  <a:srgbClr val="D99594"/>
                </a:gs>
                <a:gs pos="50000">
                  <a:srgbClr val="F2DBDB"/>
                </a:gs>
                <a:gs pos="100000">
                  <a:srgbClr val="D99594"/>
                </a:gs>
              </a:gsLst>
              <a:lin ang="18900000" scaled="1"/>
            </a:gradFill>
            <a:ln w="12700">
              <a:solidFill>
                <a:srgbClr val="D99594"/>
              </a:solidFill>
              <a:miter lim="800000"/>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32" name="Rectangle 8"/>
            <p:cNvSpPr>
              <a:spLocks noChangeArrowheads="1"/>
            </p:cNvSpPr>
            <p:nvPr/>
          </p:nvSpPr>
          <p:spPr bwMode="auto">
            <a:xfrm>
              <a:off x="1942" y="12115"/>
              <a:ext cx="1546" cy="542"/>
            </a:xfrm>
            <a:prstGeom prst="rect">
              <a:avLst/>
            </a:prstGeom>
            <a:gradFill rotWithShape="0">
              <a:gsLst>
                <a:gs pos="0">
                  <a:srgbClr val="D99594"/>
                </a:gs>
                <a:gs pos="50000">
                  <a:srgbClr val="F2DBDB"/>
                </a:gs>
                <a:gs pos="100000">
                  <a:srgbClr val="D99594"/>
                </a:gs>
              </a:gsLst>
              <a:lin ang="18900000" scaled="1"/>
            </a:gradFill>
            <a:ln w="12700">
              <a:solidFill>
                <a:srgbClr val="D99594"/>
              </a:solidFill>
              <a:miter lim="800000"/>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Home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33" name="Rectangle 9"/>
            <p:cNvSpPr>
              <a:spLocks noChangeArrowheads="1"/>
            </p:cNvSpPr>
            <p:nvPr/>
          </p:nvSpPr>
          <p:spPr bwMode="auto">
            <a:xfrm>
              <a:off x="7438" y="12339"/>
              <a:ext cx="1546" cy="542"/>
            </a:xfrm>
            <a:prstGeom prst="rect">
              <a:avLst/>
            </a:prstGeom>
            <a:gradFill rotWithShape="0">
              <a:gsLst>
                <a:gs pos="0">
                  <a:srgbClr val="D99594"/>
                </a:gs>
                <a:gs pos="50000">
                  <a:srgbClr val="F2DBDB"/>
                </a:gs>
                <a:gs pos="100000">
                  <a:srgbClr val="D99594"/>
                </a:gs>
              </a:gsLst>
              <a:lin ang="18900000" scaled="1"/>
            </a:gradFill>
            <a:ln w="12700">
              <a:solidFill>
                <a:srgbClr val="D99594"/>
              </a:solidFill>
              <a:miter lim="800000"/>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Error Home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1034" name="AutoShape 10"/>
            <p:cNvCxnSpPr>
              <a:cxnSpLocks noChangeShapeType="1"/>
            </p:cNvCxnSpPr>
            <p:nvPr/>
          </p:nvCxnSpPr>
          <p:spPr bwMode="auto">
            <a:xfrm>
              <a:off x="6262" y="12484"/>
              <a:ext cx="1176" cy="1"/>
            </a:xfrm>
            <a:prstGeom prst="straightConnector1">
              <a:avLst/>
            </a:prstGeom>
            <a:noFill/>
            <a:ln w="9525">
              <a:solidFill>
                <a:srgbClr val="000000"/>
              </a:solidFill>
              <a:round/>
              <a:headEnd/>
              <a:tailEnd type="triangle" w="med" len="med"/>
            </a:ln>
          </p:spPr>
        </p:cxnSp>
        <p:cxnSp>
          <p:nvCxnSpPr>
            <p:cNvPr id="1035" name="AutoShape 11"/>
            <p:cNvCxnSpPr>
              <a:cxnSpLocks noChangeShapeType="1"/>
            </p:cNvCxnSpPr>
            <p:nvPr/>
          </p:nvCxnSpPr>
          <p:spPr bwMode="auto">
            <a:xfrm>
              <a:off x="6262" y="10546"/>
              <a:ext cx="2854" cy="0"/>
            </a:xfrm>
            <a:prstGeom prst="straightConnector1">
              <a:avLst/>
            </a:prstGeom>
            <a:noFill/>
            <a:ln w="9525">
              <a:solidFill>
                <a:srgbClr val="000000"/>
              </a:solidFill>
              <a:round/>
              <a:headEnd/>
              <a:tailEnd type="triangle" w="med" len="med"/>
            </a:ln>
          </p:spPr>
        </p:cxnSp>
        <p:cxnSp>
          <p:nvCxnSpPr>
            <p:cNvPr id="1036" name="AutoShape 12"/>
            <p:cNvCxnSpPr>
              <a:cxnSpLocks noChangeShapeType="1"/>
            </p:cNvCxnSpPr>
            <p:nvPr/>
          </p:nvCxnSpPr>
          <p:spPr bwMode="auto">
            <a:xfrm>
              <a:off x="5443" y="10860"/>
              <a:ext cx="1" cy="818"/>
            </a:xfrm>
            <a:prstGeom prst="straightConnector1">
              <a:avLst/>
            </a:prstGeom>
            <a:noFill/>
            <a:ln w="9525">
              <a:solidFill>
                <a:srgbClr val="000000"/>
              </a:solidFill>
              <a:round/>
              <a:headEnd/>
              <a:tailEnd type="triangle" w="med" len="med"/>
            </a:ln>
          </p:spPr>
        </p:cxnSp>
        <p:cxnSp>
          <p:nvCxnSpPr>
            <p:cNvPr id="1037" name="AutoShape 13"/>
            <p:cNvCxnSpPr>
              <a:cxnSpLocks noChangeShapeType="1"/>
            </p:cNvCxnSpPr>
            <p:nvPr/>
          </p:nvCxnSpPr>
          <p:spPr bwMode="auto">
            <a:xfrm flipH="1">
              <a:off x="3488" y="12404"/>
              <a:ext cx="1228" cy="0"/>
            </a:xfrm>
            <a:prstGeom prst="straightConnector1">
              <a:avLst/>
            </a:prstGeom>
            <a:noFill/>
            <a:ln w="9525">
              <a:solidFill>
                <a:srgbClr val="000000"/>
              </a:solidFill>
              <a:round/>
              <a:headEnd/>
              <a:tailEnd type="triangle" w="med" len="med"/>
            </a:ln>
          </p:spPr>
        </p:cxnSp>
      </p:grpSp>
      <p:sp>
        <p:nvSpPr>
          <p:cNvPr id="1051" name="Rectangle 27"/>
          <p:cNvSpPr>
            <a:spLocks noChangeArrowheads="1"/>
          </p:cNvSpPr>
          <p:nvPr/>
        </p:nvSpPr>
        <p:spPr bwMode="auto">
          <a:xfrm>
            <a:off x="0" y="38100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457200" algn="l" defTabSz="914400" rtl="0" eaLnBrk="1" fontAlgn="base" latinLnBrk="0" hangingPunct="1">
              <a:lnSpc>
                <a:spcPct val="100000"/>
              </a:lnSpc>
              <a:spcBef>
                <a:spcPct val="0"/>
              </a:spcBef>
              <a:spcAft>
                <a:spcPct val="0"/>
              </a:spcAft>
              <a:buClrTx/>
              <a:buSzTx/>
              <a:buFontTx/>
              <a:buNone/>
              <a:tabLst/>
            </a:pPr>
            <a:r>
              <a:rPr kumimoji="0" lang="en-US" sz="1200" b="0" i="0" u="sng"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Data Flow Diagram</a:t>
            </a:r>
            <a:r>
              <a:rPr kumimoji="0" lang="en-US" sz="12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058" name="Rectangle 34"/>
          <p:cNvSpPr>
            <a:spLocks noChangeArrowheads="1"/>
          </p:cNvSpPr>
          <p:nvPr/>
        </p:nvSpPr>
        <p:spPr bwMode="auto">
          <a:xfrm>
            <a:off x="0" y="914400"/>
            <a:ext cx="1152880" cy="646331"/>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Level 0 </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02" name="Rectangle 30"/>
          <p:cNvSpPr>
            <a:spLocks noChangeArrowheads="1"/>
          </p:cNvSpPr>
          <p:nvPr/>
        </p:nvSpPr>
        <p:spPr bwMode="auto">
          <a:xfrm>
            <a:off x="228600" y="91440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45720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Level 1 </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grpSp>
        <p:nvGrpSpPr>
          <p:cNvPr id="6146" name="Group 2"/>
          <p:cNvGrpSpPr>
            <a:grpSpLocks/>
          </p:cNvGrpSpPr>
          <p:nvPr/>
        </p:nvGrpSpPr>
        <p:grpSpPr bwMode="auto">
          <a:xfrm>
            <a:off x="1295400" y="457201"/>
            <a:ext cx="6994525" cy="5410200"/>
            <a:chOff x="562" y="2400"/>
            <a:chExt cx="11015" cy="13095"/>
          </a:xfrm>
        </p:grpSpPr>
        <p:grpSp>
          <p:nvGrpSpPr>
            <p:cNvPr id="6147" name="Group 3"/>
            <p:cNvGrpSpPr>
              <a:grpSpLocks/>
            </p:cNvGrpSpPr>
            <p:nvPr/>
          </p:nvGrpSpPr>
          <p:grpSpPr bwMode="auto">
            <a:xfrm>
              <a:off x="562" y="2400"/>
              <a:ext cx="11015" cy="5029"/>
              <a:chOff x="562" y="2400"/>
              <a:chExt cx="11015" cy="5029"/>
            </a:xfrm>
          </p:grpSpPr>
          <p:cxnSp>
            <p:nvCxnSpPr>
              <p:cNvPr id="6148" name="AutoShape 4"/>
              <p:cNvCxnSpPr>
                <a:cxnSpLocks noChangeShapeType="1"/>
              </p:cNvCxnSpPr>
              <p:nvPr/>
            </p:nvCxnSpPr>
            <p:spPr bwMode="auto">
              <a:xfrm flipH="1">
                <a:off x="1380" y="6315"/>
                <a:ext cx="491" cy="472"/>
              </a:xfrm>
              <a:prstGeom prst="straightConnector1">
                <a:avLst/>
              </a:prstGeom>
              <a:noFill/>
              <a:ln w="9525">
                <a:solidFill>
                  <a:srgbClr val="000000"/>
                </a:solidFill>
                <a:round/>
                <a:headEnd/>
                <a:tailEnd type="triangle" w="med" len="med"/>
              </a:ln>
            </p:spPr>
          </p:cxnSp>
          <p:cxnSp>
            <p:nvCxnSpPr>
              <p:cNvPr id="6149" name="AutoShape 5"/>
              <p:cNvCxnSpPr>
                <a:cxnSpLocks noChangeShapeType="1"/>
              </p:cNvCxnSpPr>
              <p:nvPr/>
            </p:nvCxnSpPr>
            <p:spPr bwMode="auto">
              <a:xfrm flipH="1" flipV="1">
                <a:off x="1399" y="6787"/>
                <a:ext cx="472" cy="443"/>
              </a:xfrm>
              <a:prstGeom prst="straightConnector1">
                <a:avLst/>
              </a:prstGeom>
              <a:noFill/>
              <a:ln w="9525">
                <a:solidFill>
                  <a:srgbClr val="000000"/>
                </a:solidFill>
                <a:round/>
                <a:headEnd/>
                <a:tailEnd type="triangle" w="med" len="med"/>
              </a:ln>
            </p:spPr>
          </p:cxnSp>
          <p:sp>
            <p:nvSpPr>
              <p:cNvPr id="6150" name="AutoShape 6"/>
              <p:cNvSpPr>
                <a:spLocks noChangeArrowheads="1"/>
              </p:cNvSpPr>
              <p:nvPr/>
            </p:nvSpPr>
            <p:spPr bwMode="auto">
              <a:xfrm>
                <a:off x="562" y="6160"/>
                <a:ext cx="837" cy="1269"/>
              </a:xfrm>
              <a:prstGeom prst="can">
                <a:avLst>
                  <a:gd name="adj" fmla="val 37903"/>
                </a:avLst>
              </a:prstGeom>
              <a:gradFill rotWithShape="0">
                <a:gsLst>
                  <a:gs pos="0">
                    <a:srgbClr val="FFFFFF"/>
                  </a:gs>
                  <a:gs pos="100000">
                    <a:srgbClr val="999999"/>
                  </a:gs>
                </a:gsLst>
                <a:lin ang="5400000" scaled="1"/>
              </a:gradFill>
              <a:ln w="12700">
                <a:solidFill>
                  <a:srgbClr val="666666"/>
                </a:solidFill>
                <a:round/>
                <a:headEnd/>
                <a:tailEnd/>
              </a:ln>
              <a:effectLst>
                <a:outerShdw dist="28398" dir="3806097" algn="ctr" rotWithShape="0">
                  <a:srgbClr val="7F7F7F">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200" b="1" i="0" u="none" strike="noStrike" cap="none" normalizeH="0" baseline="0" smtClean="0">
                    <a:ln>
                      <a:noFill/>
                    </a:ln>
                    <a:solidFill>
                      <a:schemeClr val="tx1"/>
                    </a:solidFill>
                    <a:effectLst/>
                    <a:latin typeface="Calibri" pitchFamily="34" charset="0"/>
                    <a:cs typeface="Arial" pitchFamily="34" charset="0"/>
                  </a:rPr>
                  <a:t>DB</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6151" name="AutoShape 7"/>
              <p:cNvCxnSpPr>
                <a:cxnSpLocks noChangeShapeType="1"/>
              </p:cNvCxnSpPr>
              <p:nvPr/>
            </p:nvCxnSpPr>
            <p:spPr bwMode="auto">
              <a:xfrm flipV="1">
                <a:off x="1430" y="6315"/>
                <a:ext cx="504" cy="472"/>
              </a:xfrm>
              <a:prstGeom prst="straightConnector1">
                <a:avLst/>
              </a:prstGeom>
              <a:noFill/>
              <a:ln w="9525">
                <a:solidFill>
                  <a:srgbClr val="000000"/>
                </a:solidFill>
                <a:round/>
                <a:headEnd/>
                <a:tailEnd type="triangle" w="med" len="med"/>
              </a:ln>
            </p:spPr>
          </p:cxnSp>
          <p:sp>
            <p:nvSpPr>
              <p:cNvPr id="6152" name="Rectangle 8"/>
              <p:cNvSpPr>
                <a:spLocks noChangeArrowheads="1"/>
              </p:cNvSpPr>
              <p:nvPr/>
            </p:nvSpPr>
            <p:spPr bwMode="auto">
              <a:xfrm>
                <a:off x="1641" y="2400"/>
                <a:ext cx="9936" cy="3915"/>
              </a:xfrm>
              <a:prstGeom prst="rect">
                <a:avLst/>
              </a:prstGeom>
              <a:solidFill>
                <a:srgbClr val="FFFFFF"/>
              </a:solidFill>
              <a:ln w="31750">
                <a:solidFill>
                  <a:srgbClr val="8064A2"/>
                </a:solidFill>
                <a:miter lim="800000"/>
                <a:headEnd/>
                <a:tailEnd/>
              </a:ln>
              <a:effectLst/>
            </p:spPr>
            <p:txBody>
              <a:bodyPr vert="horz" wrap="square" lIns="91440" tIns="45720" rIns="91440" bIns="45720" numCol="1" anchor="t" anchorCtr="0" compatLnSpc="1">
                <a:prstTxWarp prst="textNoShape">
                  <a:avLst/>
                </a:prstTxWarp>
              </a:bodyPr>
              <a:lstStyle/>
              <a:p>
                <a:endParaRPr lang="en-US"/>
              </a:p>
            </p:txBody>
          </p:sp>
          <p:sp>
            <p:nvSpPr>
              <p:cNvPr id="6153" name="Oval 9"/>
              <p:cNvSpPr>
                <a:spLocks noChangeArrowheads="1"/>
              </p:cNvSpPr>
              <p:nvPr/>
            </p:nvSpPr>
            <p:spPr bwMode="auto">
              <a:xfrm>
                <a:off x="1884" y="3095"/>
                <a:ext cx="1680" cy="960"/>
              </a:xfrm>
              <a:prstGeom prst="ellipse">
                <a:avLst/>
              </a:prstGeom>
              <a:gradFill rotWithShape="0">
                <a:gsLst>
                  <a:gs pos="0">
                    <a:srgbClr val="FFFFFF"/>
                  </a:gs>
                  <a:gs pos="100000">
                    <a:srgbClr val="D6E3BC"/>
                  </a:gs>
                </a:gsLst>
                <a:lin ang="5400000" scaled="1"/>
              </a:gradFill>
              <a:ln w="12700">
                <a:solidFill>
                  <a:srgbClr val="C2D69B"/>
                </a:solidFill>
                <a:round/>
                <a:headEnd/>
                <a:tailEnd/>
              </a:ln>
              <a:effectLst>
                <a:outerShdw dist="28398" dir="3806097" algn="ctr" rotWithShape="0">
                  <a:srgbClr val="4E6128">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Group Manager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54" name="AutoShape 10"/>
              <p:cNvSpPr>
                <a:spLocks noChangeArrowheads="1"/>
              </p:cNvSpPr>
              <p:nvPr/>
            </p:nvSpPr>
            <p:spPr bwMode="auto">
              <a:xfrm>
                <a:off x="4044" y="3232"/>
                <a:ext cx="1098" cy="720"/>
              </a:xfrm>
              <a:prstGeom prst="roundRect">
                <a:avLst>
                  <a:gd name="adj" fmla="val 16667"/>
                </a:avLst>
              </a:prstGeom>
              <a:gradFill rotWithShape="0">
                <a:gsLst>
                  <a:gs pos="0">
                    <a:srgbClr val="FFFFFF"/>
                  </a:gs>
                  <a:gs pos="100000">
                    <a:srgbClr val="CCC0D9"/>
                  </a:gs>
                </a:gsLst>
                <a:lin ang="5400000" scaled="1"/>
              </a:gradFill>
              <a:ln w="12700">
                <a:solidFill>
                  <a:srgbClr val="B2A1C7"/>
                </a:solidFill>
                <a:round/>
                <a:headEnd/>
                <a:tailEnd/>
              </a:ln>
              <a:effectLst>
                <a:outerShdw dist="28398" dir="3806097" algn="ctr" rotWithShape="0">
                  <a:srgbClr val="3F3151">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55" name="AutoShape 11"/>
              <p:cNvSpPr>
                <a:spLocks noChangeArrowheads="1"/>
              </p:cNvSpPr>
              <p:nvPr/>
            </p:nvSpPr>
            <p:spPr bwMode="auto">
              <a:xfrm>
                <a:off x="7404" y="3232"/>
                <a:ext cx="1440" cy="720"/>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Provide ID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56" name="AutoShape 12"/>
              <p:cNvSpPr>
                <a:spLocks noChangeArrowheads="1"/>
              </p:cNvSpPr>
              <p:nvPr/>
            </p:nvSpPr>
            <p:spPr bwMode="auto">
              <a:xfrm>
                <a:off x="5536" y="3095"/>
                <a:ext cx="1440" cy="960"/>
              </a:xfrm>
              <a:prstGeom prst="roundRect">
                <a:avLst>
                  <a:gd name="adj" fmla="val 16667"/>
                </a:avLst>
              </a:prstGeom>
              <a:gradFill rotWithShape="0">
                <a:gsLst>
                  <a:gs pos="0">
                    <a:srgbClr val="FFFFFF"/>
                  </a:gs>
                  <a:gs pos="100000">
                    <a:srgbClr val="E5B8B7"/>
                  </a:gs>
                </a:gsLst>
                <a:lin ang="54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View request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57" name="AutoShape 13"/>
              <p:cNvSpPr>
                <a:spLocks noChangeArrowheads="1"/>
              </p:cNvSpPr>
              <p:nvPr/>
            </p:nvSpPr>
            <p:spPr bwMode="auto">
              <a:xfrm>
                <a:off x="9341" y="4878"/>
                <a:ext cx="1440" cy="960"/>
              </a:xfrm>
              <a:prstGeom prst="roundRect">
                <a:avLst>
                  <a:gd name="adj" fmla="val 16667"/>
                </a:avLst>
              </a:prstGeom>
              <a:gradFill rotWithShape="0">
                <a:gsLst>
                  <a:gs pos="0">
                    <a:srgbClr val="D99594"/>
                  </a:gs>
                  <a:gs pos="50000">
                    <a:srgbClr val="F2DBDB"/>
                  </a:gs>
                  <a:gs pos="100000">
                    <a:srgbClr val="D99594"/>
                  </a:gs>
                </a:gsLst>
                <a:lin ang="189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View Doctors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58" name="AutoShape 14"/>
              <p:cNvSpPr>
                <a:spLocks noChangeArrowheads="1"/>
              </p:cNvSpPr>
              <p:nvPr/>
            </p:nvSpPr>
            <p:spPr bwMode="auto">
              <a:xfrm>
                <a:off x="9221" y="2975"/>
                <a:ext cx="1783" cy="1080"/>
              </a:xfrm>
              <a:prstGeom prst="roundRect">
                <a:avLst>
                  <a:gd name="adj" fmla="val 16667"/>
                </a:avLst>
              </a:prstGeom>
              <a:gradFill rotWithShape="0">
                <a:gsLst>
                  <a:gs pos="0">
                    <a:srgbClr val="FFFFFF"/>
                  </a:gs>
                  <a:gs pos="100000">
                    <a:srgbClr val="B6DDE8"/>
                  </a:gs>
                </a:gsLst>
                <a:lin ang="54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Add Doctors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6159" name="AutoShape 15"/>
              <p:cNvCxnSpPr>
                <a:cxnSpLocks noChangeShapeType="1"/>
              </p:cNvCxnSpPr>
              <p:nvPr/>
            </p:nvCxnSpPr>
            <p:spPr bwMode="auto">
              <a:xfrm flipV="1">
                <a:off x="3564" y="3558"/>
                <a:ext cx="480" cy="17"/>
              </a:xfrm>
              <a:prstGeom prst="straightConnector1">
                <a:avLst/>
              </a:prstGeom>
              <a:noFill/>
              <a:ln w="9525">
                <a:solidFill>
                  <a:srgbClr val="000000"/>
                </a:solidFill>
                <a:round/>
                <a:headEnd/>
                <a:tailEnd type="triangle" w="med" len="med"/>
              </a:ln>
            </p:spPr>
          </p:cxnSp>
          <p:cxnSp>
            <p:nvCxnSpPr>
              <p:cNvPr id="6160" name="AutoShape 16"/>
              <p:cNvCxnSpPr>
                <a:cxnSpLocks noChangeShapeType="1"/>
              </p:cNvCxnSpPr>
              <p:nvPr/>
            </p:nvCxnSpPr>
            <p:spPr bwMode="auto">
              <a:xfrm flipV="1">
                <a:off x="5142" y="3558"/>
                <a:ext cx="394" cy="17"/>
              </a:xfrm>
              <a:prstGeom prst="straightConnector1">
                <a:avLst/>
              </a:prstGeom>
              <a:noFill/>
              <a:ln w="9525">
                <a:solidFill>
                  <a:srgbClr val="000000"/>
                </a:solidFill>
                <a:round/>
                <a:headEnd/>
                <a:tailEnd type="triangle" w="med" len="med"/>
              </a:ln>
            </p:spPr>
          </p:cxnSp>
          <p:cxnSp>
            <p:nvCxnSpPr>
              <p:cNvPr id="6161" name="AutoShape 17"/>
              <p:cNvCxnSpPr>
                <a:cxnSpLocks noChangeShapeType="1"/>
              </p:cNvCxnSpPr>
              <p:nvPr/>
            </p:nvCxnSpPr>
            <p:spPr bwMode="auto">
              <a:xfrm>
                <a:off x="6976" y="3558"/>
                <a:ext cx="428" cy="17"/>
              </a:xfrm>
              <a:prstGeom prst="straightConnector1">
                <a:avLst/>
              </a:prstGeom>
              <a:noFill/>
              <a:ln w="9525">
                <a:solidFill>
                  <a:srgbClr val="000000"/>
                </a:solidFill>
                <a:round/>
                <a:headEnd/>
                <a:tailEnd type="triangle" w="med" len="med"/>
              </a:ln>
            </p:spPr>
          </p:cxnSp>
          <p:cxnSp>
            <p:nvCxnSpPr>
              <p:cNvPr id="6162" name="AutoShape 18"/>
              <p:cNvCxnSpPr>
                <a:cxnSpLocks noChangeShapeType="1"/>
              </p:cNvCxnSpPr>
              <p:nvPr/>
            </p:nvCxnSpPr>
            <p:spPr bwMode="auto">
              <a:xfrm>
                <a:off x="10164" y="4021"/>
                <a:ext cx="0" cy="857"/>
              </a:xfrm>
              <a:prstGeom prst="straightConnector1">
                <a:avLst/>
              </a:prstGeom>
              <a:noFill/>
              <a:ln w="9525">
                <a:solidFill>
                  <a:srgbClr val="000000"/>
                </a:solidFill>
                <a:round/>
                <a:headEnd/>
                <a:tailEnd type="triangle" w="med" len="med"/>
              </a:ln>
            </p:spPr>
          </p:cxnSp>
          <p:cxnSp>
            <p:nvCxnSpPr>
              <p:cNvPr id="6163" name="AutoShape 19"/>
              <p:cNvCxnSpPr>
                <a:cxnSpLocks noChangeShapeType="1"/>
              </p:cNvCxnSpPr>
              <p:nvPr/>
            </p:nvCxnSpPr>
            <p:spPr bwMode="auto">
              <a:xfrm>
                <a:off x="8844" y="3541"/>
                <a:ext cx="428" cy="17"/>
              </a:xfrm>
              <a:prstGeom prst="straightConnector1">
                <a:avLst/>
              </a:prstGeom>
              <a:noFill/>
              <a:ln w="9525">
                <a:solidFill>
                  <a:srgbClr val="000000"/>
                </a:solidFill>
                <a:round/>
                <a:headEnd/>
                <a:tailEnd type="triangle" w="med" len="med"/>
              </a:ln>
            </p:spPr>
          </p:cxnSp>
        </p:grpSp>
        <p:sp>
          <p:nvSpPr>
            <p:cNvPr id="6164" name="Rectangle 20"/>
            <p:cNvSpPr>
              <a:spLocks noChangeArrowheads="1"/>
            </p:cNvSpPr>
            <p:nvPr/>
          </p:nvSpPr>
          <p:spPr bwMode="auto">
            <a:xfrm>
              <a:off x="1934" y="12007"/>
              <a:ext cx="9225" cy="3488"/>
            </a:xfrm>
            <a:prstGeom prst="rect">
              <a:avLst/>
            </a:prstGeom>
            <a:solidFill>
              <a:srgbClr val="FFFFFF"/>
            </a:solidFill>
            <a:ln w="31750">
              <a:solidFill>
                <a:srgbClr val="F79646"/>
              </a:solidFill>
              <a:miter lim="800000"/>
              <a:headEnd/>
              <a:tailEnd/>
            </a:ln>
            <a:effectLst/>
          </p:spPr>
          <p:txBody>
            <a:bodyPr vert="horz" wrap="square" lIns="91440" tIns="45720" rIns="91440" bIns="45720" numCol="1" anchor="t" anchorCtr="0" compatLnSpc="1">
              <a:prstTxWarp prst="textNoShape">
                <a:avLst/>
              </a:prstTxWarp>
            </a:bodyPr>
            <a:lstStyle/>
            <a:p>
              <a:endParaRPr lang="en-US"/>
            </a:p>
          </p:txBody>
        </p:sp>
        <p:grpSp>
          <p:nvGrpSpPr>
            <p:cNvPr id="6165" name="Group 21"/>
            <p:cNvGrpSpPr>
              <a:grpSpLocks/>
            </p:cNvGrpSpPr>
            <p:nvPr/>
          </p:nvGrpSpPr>
          <p:grpSpPr bwMode="auto">
            <a:xfrm>
              <a:off x="562" y="7230"/>
              <a:ext cx="10597" cy="7894"/>
              <a:chOff x="562" y="7230"/>
              <a:chExt cx="10597" cy="7894"/>
            </a:xfrm>
          </p:grpSpPr>
          <p:sp>
            <p:nvSpPr>
              <p:cNvPr id="6166" name="AutoShape 22"/>
              <p:cNvSpPr>
                <a:spLocks noChangeArrowheads="1"/>
              </p:cNvSpPr>
              <p:nvPr/>
            </p:nvSpPr>
            <p:spPr bwMode="auto">
              <a:xfrm>
                <a:off x="562" y="11128"/>
                <a:ext cx="837" cy="1269"/>
              </a:xfrm>
              <a:prstGeom prst="can">
                <a:avLst>
                  <a:gd name="adj" fmla="val 37903"/>
                </a:avLst>
              </a:prstGeom>
              <a:gradFill rotWithShape="0">
                <a:gsLst>
                  <a:gs pos="0">
                    <a:srgbClr val="FFFFFF"/>
                  </a:gs>
                  <a:gs pos="100000">
                    <a:srgbClr val="999999"/>
                  </a:gs>
                </a:gsLst>
                <a:lin ang="5400000" scaled="1"/>
              </a:gradFill>
              <a:ln w="12700">
                <a:solidFill>
                  <a:srgbClr val="666666"/>
                </a:solidFill>
                <a:round/>
                <a:headEnd/>
                <a:tailEnd/>
              </a:ln>
              <a:effectLst>
                <a:outerShdw dist="28398" dir="3806097" algn="ctr" rotWithShape="0">
                  <a:srgbClr val="7F7F7F">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200" b="1" i="0" u="none" strike="noStrike" cap="none" normalizeH="0" baseline="0" smtClean="0">
                    <a:ln>
                      <a:noFill/>
                    </a:ln>
                    <a:solidFill>
                      <a:schemeClr val="tx1"/>
                    </a:solidFill>
                    <a:effectLst/>
                    <a:latin typeface="Calibri" pitchFamily="34" charset="0"/>
                    <a:cs typeface="Arial" pitchFamily="34" charset="0"/>
                  </a:rPr>
                  <a:t>DB</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6167" name="AutoShape 23"/>
              <p:cNvCxnSpPr>
                <a:cxnSpLocks noChangeShapeType="1"/>
              </p:cNvCxnSpPr>
              <p:nvPr/>
            </p:nvCxnSpPr>
            <p:spPr bwMode="auto">
              <a:xfrm flipV="1">
                <a:off x="1380" y="11040"/>
                <a:ext cx="554" cy="765"/>
              </a:xfrm>
              <a:prstGeom prst="straightConnector1">
                <a:avLst/>
              </a:prstGeom>
              <a:noFill/>
              <a:ln w="9525">
                <a:solidFill>
                  <a:srgbClr val="000000"/>
                </a:solidFill>
                <a:round/>
                <a:headEnd/>
                <a:tailEnd type="triangle" w="med" len="med"/>
              </a:ln>
            </p:spPr>
          </p:cxnSp>
          <p:cxnSp>
            <p:nvCxnSpPr>
              <p:cNvPr id="6168" name="AutoShape 24"/>
              <p:cNvCxnSpPr>
                <a:cxnSpLocks noChangeShapeType="1"/>
              </p:cNvCxnSpPr>
              <p:nvPr/>
            </p:nvCxnSpPr>
            <p:spPr bwMode="auto">
              <a:xfrm flipH="1" flipV="1">
                <a:off x="1380" y="11805"/>
                <a:ext cx="491" cy="517"/>
              </a:xfrm>
              <a:prstGeom prst="straightConnector1">
                <a:avLst/>
              </a:prstGeom>
              <a:noFill/>
              <a:ln w="9525">
                <a:solidFill>
                  <a:srgbClr val="000000"/>
                </a:solidFill>
                <a:round/>
                <a:headEnd/>
                <a:tailEnd type="triangle" w="med" len="med"/>
              </a:ln>
            </p:spPr>
          </p:cxnSp>
          <p:grpSp>
            <p:nvGrpSpPr>
              <p:cNvPr id="6169" name="Group 25"/>
              <p:cNvGrpSpPr>
                <a:grpSpLocks/>
              </p:cNvGrpSpPr>
              <p:nvPr/>
            </p:nvGrpSpPr>
            <p:grpSpPr bwMode="auto">
              <a:xfrm>
                <a:off x="1641" y="7230"/>
                <a:ext cx="9518" cy="3810"/>
                <a:chOff x="1641" y="7230"/>
                <a:chExt cx="9518" cy="3810"/>
              </a:xfrm>
            </p:grpSpPr>
            <p:sp>
              <p:nvSpPr>
                <p:cNvPr id="6170" name="Rectangle 26"/>
                <p:cNvSpPr>
                  <a:spLocks noChangeArrowheads="1"/>
                </p:cNvSpPr>
                <p:nvPr/>
              </p:nvSpPr>
              <p:spPr bwMode="auto">
                <a:xfrm>
                  <a:off x="1641" y="7230"/>
                  <a:ext cx="9518" cy="3810"/>
                </a:xfrm>
                <a:prstGeom prst="rect">
                  <a:avLst/>
                </a:prstGeom>
                <a:solidFill>
                  <a:srgbClr val="FFFFFF"/>
                </a:solidFill>
                <a:ln w="31750">
                  <a:solidFill>
                    <a:srgbClr val="9BBB59"/>
                  </a:solidFill>
                  <a:miter lim="800000"/>
                  <a:headEnd/>
                  <a:tailEnd/>
                </a:ln>
                <a:effectLst/>
              </p:spPr>
              <p:txBody>
                <a:bodyPr vert="horz" wrap="square" lIns="91440" tIns="45720" rIns="91440" bIns="45720" numCol="1" anchor="t" anchorCtr="0" compatLnSpc="1">
                  <a:prstTxWarp prst="textNoShape">
                    <a:avLst/>
                  </a:prstTxWarp>
                </a:bodyPr>
                <a:lstStyle/>
                <a:p>
                  <a:endParaRPr lang="en-US"/>
                </a:p>
              </p:txBody>
            </p:sp>
            <p:sp>
              <p:nvSpPr>
                <p:cNvPr id="6171" name="Oval 27"/>
                <p:cNvSpPr>
                  <a:spLocks noChangeArrowheads="1"/>
                </p:cNvSpPr>
                <p:nvPr/>
              </p:nvSpPr>
              <p:spPr bwMode="auto">
                <a:xfrm>
                  <a:off x="1871" y="7757"/>
                  <a:ext cx="1361" cy="926"/>
                </a:xfrm>
                <a:prstGeom prst="ellipse">
                  <a:avLst/>
                </a:prstGeom>
                <a:gradFill rotWithShape="0">
                  <a:gsLst>
                    <a:gs pos="0">
                      <a:srgbClr val="FFFFFF"/>
                    </a:gs>
                    <a:gs pos="100000">
                      <a:srgbClr val="CCC0D9"/>
                    </a:gs>
                  </a:gsLst>
                  <a:lin ang="5400000" scaled="1"/>
                </a:gradFill>
                <a:ln w="12700">
                  <a:solidFill>
                    <a:srgbClr val="B2A1C7"/>
                  </a:solidFill>
                  <a:round/>
                  <a:headEnd/>
                  <a:tailEnd/>
                </a:ln>
                <a:effectLst>
                  <a:outerShdw dist="28398" dir="3806097" algn="ctr" rotWithShape="0">
                    <a:srgbClr val="3F3151">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72" name="AutoShape 28"/>
                <p:cNvSpPr>
                  <a:spLocks noChangeArrowheads="1"/>
                </p:cNvSpPr>
                <p:nvPr/>
              </p:nvSpPr>
              <p:spPr bwMode="auto">
                <a:xfrm>
                  <a:off x="3377" y="9472"/>
                  <a:ext cx="1216" cy="943"/>
                </a:xfrm>
                <a:prstGeom prst="roundRect">
                  <a:avLst>
                    <a:gd name="adj" fmla="val 16667"/>
                  </a:avLst>
                </a:prstGeom>
                <a:gradFill rotWithShape="0">
                  <a:gsLst>
                    <a:gs pos="0">
                      <a:srgbClr val="D99594"/>
                    </a:gs>
                    <a:gs pos="50000">
                      <a:srgbClr val="C0504D"/>
                    </a:gs>
                    <a:gs pos="100000">
                      <a:srgbClr val="D99594"/>
                    </a:gs>
                  </a:gsLst>
                  <a:lin ang="5400000" scaled="1"/>
                </a:gradFill>
                <a:ln w="12700">
                  <a:solidFill>
                    <a:srgbClr val="C0504D"/>
                  </a:solidFill>
                  <a:round/>
                  <a:headEnd/>
                  <a:tailEnd/>
                </a:ln>
                <a:effectLst>
                  <a:outerShdw dist="28398" dir="3806097" algn="ctr" rotWithShape="0">
                    <a:srgbClr val="622423"/>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Access services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73" name="AutoShape 29"/>
                <p:cNvSpPr>
                  <a:spLocks noChangeArrowheads="1"/>
                </p:cNvSpPr>
                <p:nvPr/>
              </p:nvSpPr>
              <p:spPr bwMode="auto">
                <a:xfrm>
                  <a:off x="9420" y="7706"/>
                  <a:ext cx="1361" cy="1177"/>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Send request to CSP</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74" name="AutoShape 30"/>
                <p:cNvSpPr>
                  <a:spLocks noChangeArrowheads="1"/>
                </p:cNvSpPr>
                <p:nvPr/>
              </p:nvSpPr>
              <p:spPr bwMode="auto">
                <a:xfrm>
                  <a:off x="7476" y="7706"/>
                  <a:ext cx="1361" cy="1011"/>
                </a:xfrm>
                <a:prstGeom prst="roundRect">
                  <a:avLst>
                    <a:gd name="adj" fmla="val 16667"/>
                  </a:avLst>
                </a:prstGeom>
                <a:gradFill rotWithShape="0">
                  <a:gsLst>
                    <a:gs pos="0">
                      <a:srgbClr val="FFFFFF"/>
                    </a:gs>
                    <a:gs pos="100000">
                      <a:srgbClr val="B6DDE8"/>
                    </a:gs>
                  </a:gsLst>
                  <a:lin ang="54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Get ID from GM</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75" name="AutoShape 31"/>
                <p:cNvSpPr>
                  <a:spLocks noChangeArrowheads="1"/>
                </p:cNvSpPr>
                <p:nvPr/>
              </p:nvSpPr>
              <p:spPr bwMode="auto">
                <a:xfrm>
                  <a:off x="5646" y="7757"/>
                  <a:ext cx="1360" cy="1126"/>
                </a:xfrm>
                <a:prstGeom prst="roundRect">
                  <a:avLst>
                    <a:gd name="adj" fmla="val 16667"/>
                  </a:avLst>
                </a:prstGeom>
                <a:gradFill rotWithShape="0">
                  <a:gsLst>
                    <a:gs pos="0">
                      <a:srgbClr val="666666"/>
                    </a:gs>
                    <a:gs pos="50000">
                      <a:srgbClr val="CCCCCC"/>
                    </a:gs>
                    <a:gs pos="100000">
                      <a:srgbClr val="666666"/>
                    </a:gs>
                  </a:gsLst>
                  <a:lin ang="18900000" scaled="1"/>
                </a:gradFill>
                <a:ln w="12700">
                  <a:solidFill>
                    <a:srgbClr val="666666"/>
                  </a:solidFill>
                  <a:round/>
                  <a:headEnd/>
                  <a:tailEnd/>
                </a:ln>
                <a:effectLst>
                  <a:outerShdw dist="28398" dir="3806097" algn="ctr" rotWithShape="0">
                    <a:srgbClr val="7F7F7F">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Send request to GM</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76" name="AutoShape 32"/>
                <p:cNvSpPr>
                  <a:spLocks noChangeArrowheads="1"/>
                </p:cNvSpPr>
                <p:nvPr/>
              </p:nvSpPr>
              <p:spPr bwMode="auto">
                <a:xfrm>
                  <a:off x="7152" y="9507"/>
                  <a:ext cx="1361" cy="908"/>
                </a:xfrm>
                <a:prstGeom prst="roundRect">
                  <a:avLst>
                    <a:gd name="adj" fmla="val 16667"/>
                  </a:avLst>
                </a:prstGeom>
                <a:gradFill rotWithShape="0">
                  <a:gsLst>
                    <a:gs pos="0">
                      <a:srgbClr val="D99594"/>
                    </a:gs>
                    <a:gs pos="50000">
                      <a:srgbClr val="F2DBDB"/>
                    </a:gs>
                    <a:gs pos="100000">
                      <a:srgbClr val="D99594"/>
                    </a:gs>
                  </a:gsLst>
                  <a:lin ang="189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Enter ID &amp;Key</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77" name="AutoShape 33"/>
                <p:cNvSpPr>
                  <a:spLocks noChangeArrowheads="1"/>
                </p:cNvSpPr>
                <p:nvPr/>
              </p:nvSpPr>
              <p:spPr bwMode="auto">
                <a:xfrm>
                  <a:off x="5080" y="9351"/>
                  <a:ext cx="1361" cy="1440"/>
                </a:xfrm>
                <a:prstGeom prst="roundRect">
                  <a:avLst>
                    <a:gd name="adj" fmla="val 16667"/>
                  </a:avLst>
                </a:prstGeom>
                <a:gradFill rotWithShape="0">
                  <a:gsLst>
                    <a:gs pos="0">
                      <a:srgbClr val="95B3D7"/>
                    </a:gs>
                    <a:gs pos="50000">
                      <a:srgbClr val="DBE5F1"/>
                    </a:gs>
                    <a:gs pos="100000">
                      <a:srgbClr val="95B3D7"/>
                    </a:gs>
                  </a:gsLst>
                  <a:lin ang="18900000" scaled="1"/>
                </a:gradFill>
                <a:ln w="12700">
                  <a:solidFill>
                    <a:srgbClr val="95B3D7"/>
                  </a:solidFill>
                  <a:round/>
                  <a:headEnd/>
                  <a:tailEnd/>
                </a:ln>
                <a:effectLst>
                  <a:outerShdw dist="28398" dir="3806097" algn="ctr" rotWithShape="0">
                    <a:srgbClr val="243F60">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dirty="0" smtClean="0">
                      <a:ln>
                        <a:noFill/>
                      </a:ln>
                      <a:solidFill>
                        <a:schemeClr val="tx1"/>
                      </a:solidFill>
                      <a:effectLst/>
                      <a:latin typeface="Calibri" pitchFamily="34" charset="0"/>
                      <a:cs typeface="Arial" pitchFamily="34" charset="0"/>
                    </a:rPr>
                    <a:t>View services</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6178" name="AutoShape 34"/>
                <p:cNvSpPr>
                  <a:spLocks noChangeArrowheads="1"/>
                </p:cNvSpPr>
                <p:nvPr/>
              </p:nvSpPr>
              <p:spPr bwMode="auto">
                <a:xfrm>
                  <a:off x="9048" y="9523"/>
                  <a:ext cx="1733" cy="892"/>
                </a:xfrm>
                <a:prstGeom prst="roundRect">
                  <a:avLst>
                    <a:gd name="adj" fmla="val 16667"/>
                  </a:avLst>
                </a:prstGeom>
                <a:gradFill rotWithShape="0">
                  <a:gsLst>
                    <a:gs pos="0">
                      <a:srgbClr val="C2D69B"/>
                    </a:gs>
                    <a:gs pos="50000">
                      <a:srgbClr val="EAF1DD"/>
                    </a:gs>
                    <a:gs pos="100000">
                      <a:srgbClr val="C2D69B"/>
                    </a:gs>
                  </a:gsLst>
                  <a:lin ang="18900000" scaled="1"/>
                </a:gradFill>
                <a:ln w="12700">
                  <a:solidFill>
                    <a:srgbClr val="C2D69B"/>
                  </a:solidFill>
                  <a:round/>
                  <a:headEnd/>
                  <a:tailEnd/>
                </a:ln>
                <a:effectLst>
                  <a:outerShdw dist="28398" dir="3806097" algn="ctr" rotWithShape="0">
                    <a:srgbClr val="4E6128">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Get key from CSP</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79" name="AutoShape 35"/>
                <p:cNvSpPr>
                  <a:spLocks noChangeArrowheads="1"/>
                </p:cNvSpPr>
                <p:nvPr/>
              </p:nvSpPr>
              <p:spPr bwMode="auto">
                <a:xfrm>
                  <a:off x="3720" y="7912"/>
                  <a:ext cx="1360" cy="668"/>
                </a:xfrm>
                <a:prstGeom prst="roundRect">
                  <a:avLst>
                    <a:gd name="adj" fmla="val 16667"/>
                  </a:avLst>
                </a:prstGeom>
                <a:gradFill rotWithShape="0">
                  <a:gsLst>
                    <a:gs pos="0">
                      <a:srgbClr val="FFFFFF"/>
                    </a:gs>
                    <a:gs pos="100000">
                      <a:srgbClr val="E5B8B7"/>
                    </a:gs>
                  </a:gsLst>
                  <a:lin ang="54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6180" name="AutoShape 36"/>
                <p:cNvCxnSpPr>
                  <a:cxnSpLocks noChangeShapeType="1"/>
                </p:cNvCxnSpPr>
                <p:nvPr/>
              </p:nvCxnSpPr>
              <p:spPr bwMode="auto">
                <a:xfrm>
                  <a:off x="8837" y="8169"/>
                  <a:ext cx="583" cy="17"/>
                </a:xfrm>
                <a:prstGeom prst="straightConnector1">
                  <a:avLst/>
                </a:prstGeom>
                <a:noFill/>
                <a:ln w="9525">
                  <a:solidFill>
                    <a:srgbClr val="000000"/>
                  </a:solidFill>
                  <a:round/>
                  <a:headEnd/>
                  <a:tailEnd type="triangle" w="med" len="med"/>
                </a:ln>
              </p:spPr>
            </p:cxnSp>
            <p:cxnSp>
              <p:nvCxnSpPr>
                <p:cNvPr id="6181" name="AutoShape 37"/>
                <p:cNvCxnSpPr>
                  <a:cxnSpLocks noChangeShapeType="1"/>
                </p:cNvCxnSpPr>
                <p:nvPr/>
              </p:nvCxnSpPr>
              <p:spPr bwMode="auto">
                <a:xfrm>
                  <a:off x="9987" y="8988"/>
                  <a:ext cx="1" cy="519"/>
                </a:xfrm>
                <a:prstGeom prst="straightConnector1">
                  <a:avLst/>
                </a:prstGeom>
                <a:noFill/>
                <a:ln w="9525">
                  <a:solidFill>
                    <a:srgbClr val="000000"/>
                  </a:solidFill>
                  <a:round/>
                  <a:headEnd/>
                  <a:tailEnd type="triangle" w="med" len="med"/>
                </a:ln>
              </p:spPr>
            </p:cxnSp>
            <p:cxnSp>
              <p:nvCxnSpPr>
                <p:cNvPr id="6182" name="AutoShape 38"/>
                <p:cNvCxnSpPr>
                  <a:cxnSpLocks noChangeShapeType="1"/>
                </p:cNvCxnSpPr>
                <p:nvPr/>
              </p:nvCxnSpPr>
              <p:spPr bwMode="auto">
                <a:xfrm>
                  <a:off x="5080" y="8186"/>
                  <a:ext cx="566" cy="0"/>
                </a:xfrm>
                <a:prstGeom prst="straightConnector1">
                  <a:avLst/>
                </a:prstGeom>
                <a:noFill/>
                <a:ln w="9525">
                  <a:solidFill>
                    <a:srgbClr val="000000"/>
                  </a:solidFill>
                  <a:round/>
                  <a:headEnd/>
                  <a:tailEnd type="triangle" w="med" len="med"/>
                </a:ln>
              </p:spPr>
            </p:cxnSp>
            <p:cxnSp>
              <p:nvCxnSpPr>
                <p:cNvPr id="6183" name="AutoShape 39"/>
                <p:cNvCxnSpPr>
                  <a:cxnSpLocks noChangeShapeType="1"/>
                </p:cNvCxnSpPr>
                <p:nvPr/>
              </p:nvCxnSpPr>
              <p:spPr bwMode="auto">
                <a:xfrm flipH="1">
                  <a:off x="4593" y="9986"/>
                  <a:ext cx="487" cy="0"/>
                </a:xfrm>
                <a:prstGeom prst="straightConnector1">
                  <a:avLst/>
                </a:prstGeom>
                <a:noFill/>
                <a:ln w="9525">
                  <a:solidFill>
                    <a:srgbClr val="000000"/>
                  </a:solidFill>
                  <a:round/>
                  <a:headEnd/>
                  <a:tailEnd type="triangle" w="med" len="med"/>
                </a:ln>
              </p:spPr>
            </p:cxnSp>
            <p:cxnSp>
              <p:nvCxnSpPr>
                <p:cNvPr id="6184" name="AutoShape 40"/>
                <p:cNvCxnSpPr>
                  <a:cxnSpLocks noChangeShapeType="1"/>
                </p:cNvCxnSpPr>
                <p:nvPr/>
              </p:nvCxnSpPr>
              <p:spPr bwMode="auto">
                <a:xfrm flipH="1">
                  <a:off x="6441" y="9986"/>
                  <a:ext cx="711" cy="0"/>
                </a:xfrm>
                <a:prstGeom prst="straightConnector1">
                  <a:avLst/>
                </a:prstGeom>
                <a:noFill/>
                <a:ln w="9525">
                  <a:solidFill>
                    <a:srgbClr val="000000"/>
                  </a:solidFill>
                  <a:round/>
                  <a:headEnd/>
                  <a:tailEnd type="triangle" w="med" len="med"/>
                </a:ln>
              </p:spPr>
            </p:cxnSp>
            <p:cxnSp>
              <p:nvCxnSpPr>
                <p:cNvPr id="6185" name="AutoShape 41"/>
                <p:cNvCxnSpPr>
                  <a:cxnSpLocks noChangeShapeType="1"/>
                </p:cNvCxnSpPr>
                <p:nvPr/>
              </p:nvCxnSpPr>
              <p:spPr bwMode="auto">
                <a:xfrm flipH="1">
                  <a:off x="8513" y="9986"/>
                  <a:ext cx="551" cy="0"/>
                </a:xfrm>
                <a:prstGeom prst="straightConnector1">
                  <a:avLst/>
                </a:prstGeom>
                <a:noFill/>
                <a:ln w="9525">
                  <a:solidFill>
                    <a:srgbClr val="000000"/>
                  </a:solidFill>
                  <a:round/>
                  <a:headEnd/>
                  <a:tailEnd type="triangle" w="med" len="med"/>
                </a:ln>
              </p:spPr>
            </p:cxnSp>
            <p:cxnSp>
              <p:nvCxnSpPr>
                <p:cNvPr id="6186" name="AutoShape 42"/>
                <p:cNvCxnSpPr>
                  <a:cxnSpLocks noChangeShapeType="1"/>
                </p:cNvCxnSpPr>
                <p:nvPr/>
              </p:nvCxnSpPr>
              <p:spPr bwMode="auto">
                <a:xfrm>
                  <a:off x="6990" y="8186"/>
                  <a:ext cx="470" cy="0"/>
                </a:xfrm>
                <a:prstGeom prst="straightConnector1">
                  <a:avLst/>
                </a:prstGeom>
                <a:noFill/>
                <a:ln w="9525">
                  <a:solidFill>
                    <a:srgbClr val="000000"/>
                  </a:solidFill>
                  <a:round/>
                  <a:headEnd/>
                  <a:tailEnd type="triangle" w="med" len="med"/>
                </a:ln>
              </p:spPr>
            </p:cxnSp>
            <p:cxnSp>
              <p:nvCxnSpPr>
                <p:cNvPr id="6187" name="AutoShape 43"/>
                <p:cNvCxnSpPr>
                  <a:cxnSpLocks noChangeShapeType="1"/>
                </p:cNvCxnSpPr>
                <p:nvPr/>
              </p:nvCxnSpPr>
              <p:spPr bwMode="auto">
                <a:xfrm>
                  <a:off x="3232" y="8186"/>
                  <a:ext cx="488" cy="0"/>
                </a:xfrm>
                <a:prstGeom prst="straightConnector1">
                  <a:avLst/>
                </a:prstGeom>
                <a:noFill/>
                <a:ln w="9525">
                  <a:solidFill>
                    <a:srgbClr val="000000"/>
                  </a:solidFill>
                  <a:round/>
                  <a:headEnd/>
                  <a:tailEnd type="triangle" w="med" len="med"/>
                </a:ln>
              </p:spPr>
            </p:cxnSp>
          </p:grpSp>
          <p:sp>
            <p:nvSpPr>
              <p:cNvPr id="6188" name="Oval 44"/>
              <p:cNvSpPr>
                <a:spLocks noChangeArrowheads="1"/>
              </p:cNvSpPr>
              <p:nvPr/>
            </p:nvSpPr>
            <p:spPr bwMode="auto">
              <a:xfrm>
                <a:off x="2429" y="12552"/>
                <a:ext cx="1440" cy="685"/>
              </a:xfrm>
              <a:prstGeom prst="ellipse">
                <a:avLst/>
              </a:prstGeom>
              <a:gradFill rotWithShape="0">
                <a:gsLst>
                  <a:gs pos="0">
                    <a:srgbClr val="FFFFFF"/>
                  </a:gs>
                  <a:gs pos="100000">
                    <a:srgbClr val="B6DDE8"/>
                  </a:gs>
                </a:gsLst>
                <a:lin ang="54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CSP</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89" name="AutoShape 45"/>
              <p:cNvSpPr>
                <a:spLocks noChangeArrowheads="1"/>
              </p:cNvSpPr>
              <p:nvPr/>
            </p:nvSpPr>
            <p:spPr bwMode="auto">
              <a:xfrm>
                <a:off x="8516" y="14095"/>
                <a:ext cx="1894" cy="1029"/>
              </a:xfrm>
              <a:prstGeom prst="roundRect">
                <a:avLst>
                  <a:gd name="adj" fmla="val 16667"/>
                </a:avLst>
              </a:prstGeom>
              <a:gradFill rotWithShape="0">
                <a:gsLst>
                  <a:gs pos="0">
                    <a:srgbClr val="95B3D7"/>
                  </a:gs>
                  <a:gs pos="50000">
                    <a:srgbClr val="DBE5F1"/>
                  </a:gs>
                  <a:gs pos="100000">
                    <a:srgbClr val="95B3D7"/>
                  </a:gs>
                </a:gsLst>
                <a:lin ang="18900000" scaled="1"/>
              </a:gradFill>
              <a:ln w="12700">
                <a:solidFill>
                  <a:srgbClr val="95B3D7"/>
                </a:solidFill>
                <a:round/>
                <a:headEnd/>
                <a:tailEnd/>
              </a:ln>
              <a:effectLst>
                <a:outerShdw dist="28398" dir="3806097" algn="ctr" rotWithShape="0">
                  <a:srgbClr val="243F60">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Provide services to 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90" name="AutoShape 46"/>
              <p:cNvSpPr>
                <a:spLocks noChangeArrowheads="1"/>
              </p:cNvSpPr>
              <p:nvPr/>
            </p:nvSpPr>
            <p:spPr bwMode="auto">
              <a:xfrm>
                <a:off x="6253" y="12603"/>
                <a:ext cx="1440" cy="808"/>
              </a:xfrm>
              <a:prstGeom prst="roundRect">
                <a:avLst>
                  <a:gd name="adj" fmla="val 16667"/>
                </a:avLst>
              </a:prstGeom>
              <a:gradFill rotWithShape="0">
                <a:gsLst>
                  <a:gs pos="0">
                    <a:srgbClr val="D99594"/>
                  </a:gs>
                  <a:gs pos="50000">
                    <a:srgbClr val="F2DBDB"/>
                  </a:gs>
                  <a:gs pos="100000">
                    <a:srgbClr val="D99594"/>
                  </a:gs>
                </a:gsLst>
                <a:lin ang="189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dirty="0" smtClean="0">
                    <a:ln>
                      <a:noFill/>
                    </a:ln>
                    <a:solidFill>
                      <a:schemeClr val="tx1"/>
                    </a:solidFill>
                    <a:effectLst/>
                    <a:latin typeface="Calibri" pitchFamily="34" charset="0"/>
                    <a:cs typeface="Arial" pitchFamily="34" charset="0"/>
                  </a:rPr>
                  <a:t>View request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6191" name="AutoShape 47"/>
              <p:cNvSpPr>
                <a:spLocks noChangeArrowheads="1"/>
              </p:cNvSpPr>
              <p:nvPr/>
            </p:nvSpPr>
            <p:spPr bwMode="auto">
              <a:xfrm>
                <a:off x="4385" y="12552"/>
                <a:ext cx="1440" cy="685"/>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Login</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192" name="AutoShape 48"/>
              <p:cNvSpPr>
                <a:spLocks noChangeArrowheads="1"/>
              </p:cNvSpPr>
              <p:nvPr/>
            </p:nvSpPr>
            <p:spPr bwMode="auto">
              <a:xfrm>
                <a:off x="8103" y="12552"/>
                <a:ext cx="2125" cy="994"/>
              </a:xfrm>
              <a:prstGeom prst="roundRect">
                <a:avLst>
                  <a:gd name="adj" fmla="val 16667"/>
                </a:avLst>
              </a:prstGeom>
              <a:gradFill rotWithShape="0">
                <a:gsLst>
                  <a:gs pos="0">
                    <a:srgbClr val="C2D69B"/>
                  </a:gs>
                  <a:gs pos="50000">
                    <a:srgbClr val="EAF1DD"/>
                  </a:gs>
                  <a:gs pos="100000">
                    <a:srgbClr val="C2D69B"/>
                  </a:gs>
                </a:gsLst>
                <a:lin ang="18900000" scaled="1"/>
              </a:gradFill>
              <a:ln w="12700">
                <a:solidFill>
                  <a:srgbClr val="C2D69B"/>
                </a:solidFill>
                <a:round/>
                <a:headEnd/>
                <a:tailEnd/>
              </a:ln>
              <a:effectLst>
                <a:outerShdw dist="28398" dir="3806097" algn="ctr" rotWithShape="0">
                  <a:srgbClr val="4E6128">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Generate key to 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6193" name="AutoShape 49"/>
              <p:cNvCxnSpPr>
                <a:cxnSpLocks noChangeShapeType="1"/>
              </p:cNvCxnSpPr>
              <p:nvPr/>
            </p:nvCxnSpPr>
            <p:spPr bwMode="auto">
              <a:xfrm>
                <a:off x="7693" y="12876"/>
                <a:ext cx="428" cy="17"/>
              </a:xfrm>
              <a:prstGeom prst="straightConnector1">
                <a:avLst/>
              </a:prstGeom>
              <a:noFill/>
              <a:ln w="9525">
                <a:solidFill>
                  <a:srgbClr val="000000"/>
                </a:solidFill>
                <a:round/>
                <a:headEnd/>
                <a:tailEnd type="triangle" w="med" len="med"/>
              </a:ln>
            </p:spPr>
          </p:cxnSp>
          <p:cxnSp>
            <p:nvCxnSpPr>
              <p:cNvPr id="6194" name="AutoShape 50"/>
              <p:cNvCxnSpPr>
                <a:cxnSpLocks noChangeShapeType="1"/>
              </p:cNvCxnSpPr>
              <p:nvPr/>
            </p:nvCxnSpPr>
            <p:spPr bwMode="auto">
              <a:xfrm>
                <a:off x="9303" y="13546"/>
                <a:ext cx="1" cy="549"/>
              </a:xfrm>
              <a:prstGeom prst="straightConnector1">
                <a:avLst/>
              </a:prstGeom>
              <a:noFill/>
              <a:ln w="9525">
                <a:solidFill>
                  <a:srgbClr val="000000"/>
                </a:solidFill>
                <a:round/>
                <a:headEnd/>
                <a:tailEnd type="triangle" w="med" len="med"/>
              </a:ln>
            </p:spPr>
          </p:cxnSp>
          <p:cxnSp>
            <p:nvCxnSpPr>
              <p:cNvPr id="6195" name="AutoShape 51"/>
              <p:cNvCxnSpPr>
                <a:cxnSpLocks noChangeShapeType="1"/>
              </p:cNvCxnSpPr>
              <p:nvPr/>
            </p:nvCxnSpPr>
            <p:spPr bwMode="auto">
              <a:xfrm>
                <a:off x="5877" y="12876"/>
                <a:ext cx="376" cy="0"/>
              </a:xfrm>
              <a:prstGeom prst="straightConnector1">
                <a:avLst/>
              </a:prstGeom>
              <a:noFill/>
              <a:ln w="9525">
                <a:solidFill>
                  <a:srgbClr val="000000"/>
                </a:solidFill>
                <a:round/>
                <a:headEnd/>
                <a:tailEnd type="triangle" w="med" len="med"/>
              </a:ln>
            </p:spPr>
          </p:cxnSp>
          <p:cxnSp>
            <p:nvCxnSpPr>
              <p:cNvPr id="6196" name="AutoShape 52"/>
              <p:cNvCxnSpPr>
                <a:cxnSpLocks noChangeShapeType="1"/>
              </p:cNvCxnSpPr>
              <p:nvPr/>
            </p:nvCxnSpPr>
            <p:spPr bwMode="auto">
              <a:xfrm>
                <a:off x="3869" y="12876"/>
                <a:ext cx="516" cy="0"/>
              </a:xfrm>
              <a:prstGeom prst="straightConnector1">
                <a:avLst/>
              </a:prstGeom>
              <a:noFill/>
              <a:ln w="9525">
                <a:solidFill>
                  <a:srgbClr val="000000"/>
                </a:solidFill>
                <a:round/>
                <a:headEnd/>
                <a:tailEnd type="triangle" w="med" len="med"/>
              </a:ln>
            </p:spPr>
          </p:cxn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1"/>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7410"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7463" name="Rectangle 55"/>
          <p:cNvSpPr>
            <a:spLocks noChangeArrowheads="1"/>
          </p:cNvSpPr>
          <p:nvPr/>
        </p:nvSpPr>
        <p:spPr bwMode="auto">
          <a:xfrm>
            <a:off x="304800" y="76200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663700" algn="l"/>
              </a:tabLst>
            </a:pPr>
            <a:r>
              <a:rPr kumimoji="0" lang="en-US" sz="12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E-R Diagram</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grpSp>
        <p:nvGrpSpPr>
          <p:cNvPr id="7170" name="Group 2"/>
          <p:cNvGrpSpPr>
            <a:grpSpLocks/>
          </p:cNvGrpSpPr>
          <p:nvPr/>
        </p:nvGrpSpPr>
        <p:grpSpPr bwMode="auto">
          <a:xfrm>
            <a:off x="1295400" y="307975"/>
            <a:ext cx="6662738" cy="6550025"/>
            <a:chOff x="850" y="4587"/>
            <a:chExt cx="10493" cy="10315"/>
          </a:xfrm>
        </p:grpSpPr>
        <p:grpSp>
          <p:nvGrpSpPr>
            <p:cNvPr id="7171" name="Group 3"/>
            <p:cNvGrpSpPr>
              <a:grpSpLocks/>
            </p:cNvGrpSpPr>
            <p:nvPr/>
          </p:nvGrpSpPr>
          <p:grpSpPr bwMode="auto">
            <a:xfrm>
              <a:off x="850" y="12717"/>
              <a:ext cx="10493" cy="2185"/>
              <a:chOff x="850" y="12717"/>
              <a:chExt cx="10493" cy="2185"/>
            </a:xfrm>
          </p:grpSpPr>
          <p:grpSp>
            <p:nvGrpSpPr>
              <p:cNvPr id="7172" name="Group 4"/>
              <p:cNvGrpSpPr>
                <a:grpSpLocks/>
              </p:cNvGrpSpPr>
              <p:nvPr/>
            </p:nvGrpSpPr>
            <p:grpSpPr bwMode="auto">
              <a:xfrm>
                <a:off x="850" y="12717"/>
                <a:ext cx="10493" cy="982"/>
                <a:chOff x="173" y="13336"/>
                <a:chExt cx="10493" cy="982"/>
              </a:xfrm>
            </p:grpSpPr>
            <p:sp>
              <p:nvSpPr>
                <p:cNvPr id="7173" name="AutoShape 5"/>
                <p:cNvSpPr>
                  <a:spLocks noChangeArrowheads="1"/>
                </p:cNvSpPr>
                <p:nvPr/>
              </p:nvSpPr>
              <p:spPr bwMode="auto">
                <a:xfrm>
                  <a:off x="2218" y="13513"/>
                  <a:ext cx="1440" cy="721"/>
                </a:xfrm>
                <a:prstGeom prst="roundRect">
                  <a:avLst>
                    <a:gd name="adj" fmla="val 16667"/>
                  </a:avLst>
                </a:prstGeom>
                <a:solidFill>
                  <a:srgbClr val="FFFFFF"/>
                </a:solidFill>
                <a:ln w="63500" cmpd="thickThin">
                  <a:solidFill>
                    <a:srgbClr val="8064A2"/>
                  </a:solidFill>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    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74" name="Oval 6"/>
                <p:cNvSpPr>
                  <a:spLocks noChangeArrowheads="1"/>
                </p:cNvSpPr>
                <p:nvPr/>
              </p:nvSpPr>
              <p:spPr bwMode="auto">
                <a:xfrm>
                  <a:off x="173" y="13513"/>
                  <a:ext cx="1440" cy="709"/>
                </a:xfrm>
                <a:prstGeom prst="ellipse">
                  <a:avLst/>
                </a:prstGeom>
                <a:gradFill rotWithShape="0">
                  <a:gsLst>
                    <a:gs pos="0">
                      <a:srgbClr val="FFFFFF"/>
                    </a:gs>
                    <a:gs pos="100000">
                      <a:srgbClr val="B6DDE8"/>
                    </a:gs>
                  </a:gsLst>
                  <a:lin ang="54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GM</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75" name="AutoShape 7"/>
                <p:cNvSpPr>
                  <a:spLocks noChangeArrowheads="1"/>
                </p:cNvSpPr>
                <p:nvPr/>
              </p:nvSpPr>
              <p:spPr bwMode="auto">
                <a:xfrm>
                  <a:off x="9091" y="13336"/>
                  <a:ext cx="1575" cy="982"/>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Add doctors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76" name="AutoShape 8"/>
                <p:cNvSpPr>
                  <a:spLocks noChangeArrowheads="1"/>
                </p:cNvSpPr>
                <p:nvPr/>
              </p:nvSpPr>
              <p:spPr bwMode="auto">
                <a:xfrm>
                  <a:off x="6627" y="13336"/>
                  <a:ext cx="1786" cy="982"/>
                </a:xfrm>
                <a:prstGeom prst="roundRect">
                  <a:avLst>
                    <a:gd name="adj" fmla="val 16667"/>
                  </a:avLst>
                </a:prstGeom>
                <a:gradFill rotWithShape="0">
                  <a:gsLst>
                    <a:gs pos="0">
                      <a:srgbClr val="B2A1C7"/>
                    </a:gs>
                    <a:gs pos="50000">
                      <a:srgbClr val="E5DFEC"/>
                    </a:gs>
                    <a:gs pos="100000">
                      <a:srgbClr val="B2A1C7"/>
                    </a:gs>
                  </a:gsLst>
                  <a:lin ang="18900000" scaled="1"/>
                </a:gradFill>
                <a:ln w="12700">
                  <a:solidFill>
                    <a:srgbClr val="B2A1C7"/>
                  </a:solidFill>
                  <a:round/>
                  <a:headEnd/>
                  <a:tailEnd/>
                </a:ln>
                <a:effectLst>
                  <a:outerShdw dist="28398" dir="3806097" algn="ctr" rotWithShape="0">
                    <a:srgbClr val="3F3151">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Provide ID to users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77" name="AutoShape 9"/>
                <p:cNvSpPr>
                  <a:spLocks noChangeArrowheads="1"/>
                </p:cNvSpPr>
                <p:nvPr/>
              </p:nvSpPr>
              <p:spPr bwMode="auto">
                <a:xfrm>
                  <a:off x="4213" y="13336"/>
                  <a:ext cx="1777" cy="898"/>
                </a:xfrm>
                <a:prstGeom prst="roundRect">
                  <a:avLst>
                    <a:gd name="adj" fmla="val 16667"/>
                  </a:avLst>
                </a:prstGeom>
                <a:gradFill rotWithShape="0">
                  <a:gsLst>
                    <a:gs pos="0">
                      <a:srgbClr val="C2D69B"/>
                    </a:gs>
                    <a:gs pos="50000">
                      <a:srgbClr val="EAF1DD"/>
                    </a:gs>
                    <a:gs pos="100000">
                      <a:srgbClr val="C2D69B"/>
                    </a:gs>
                  </a:gsLst>
                  <a:lin ang="18900000" scaled="1"/>
                </a:gradFill>
                <a:ln w="12700">
                  <a:solidFill>
                    <a:srgbClr val="C2D69B"/>
                  </a:solidFill>
                  <a:round/>
                  <a:headEnd/>
                  <a:tailEnd/>
                </a:ln>
                <a:effectLst>
                  <a:outerShdw dist="28398" dir="3806097" algn="ctr" rotWithShape="0">
                    <a:srgbClr val="4E6128">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View requst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7178" name="AutoShape 10"/>
                <p:cNvCxnSpPr>
                  <a:cxnSpLocks noChangeShapeType="1"/>
                </p:cNvCxnSpPr>
                <p:nvPr/>
              </p:nvCxnSpPr>
              <p:spPr bwMode="auto">
                <a:xfrm>
                  <a:off x="3744" y="13821"/>
                  <a:ext cx="469" cy="1"/>
                </a:xfrm>
                <a:prstGeom prst="straightConnector1">
                  <a:avLst/>
                </a:prstGeom>
                <a:noFill/>
                <a:ln w="9525">
                  <a:solidFill>
                    <a:srgbClr val="000000"/>
                  </a:solidFill>
                  <a:round/>
                  <a:headEnd/>
                  <a:tailEnd type="triangle" w="med" len="med"/>
                </a:ln>
              </p:spPr>
            </p:cxnSp>
            <p:cxnSp>
              <p:nvCxnSpPr>
                <p:cNvPr id="7179" name="AutoShape 11"/>
                <p:cNvCxnSpPr>
                  <a:cxnSpLocks noChangeShapeType="1"/>
                </p:cNvCxnSpPr>
                <p:nvPr/>
              </p:nvCxnSpPr>
              <p:spPr bwMode="auto">
                <a:xfrm>
                  <a:off x="5990" y="13822"/>
                  <a:ext cx="637" cy="0"/>
                </a:xfrm>
                <a:prstGeom prst="straightConnector1">
                  <a:avLst/>
                </a:prstGeom>
                <a:noFill/>
                <a:ln w="9525">
                  <a:solidFill>
                    <a:srgbClr val="000000"/>
                  </a:solidFill>
                  <a:round/>
                  <a:headEnd/>
                  <a:tailEnd type="triangle" w="med" len="med"/>
                </a:ln>
              </p:spPr>
            </p:cxnSp>
            <p:cxnSp>
              <p:nvCxnSpPr>
                <p:cNvPr id="7180" name="AutoShape 12"/>
                <p:cNvCxnSpPr>
                  <a:cxnSpLocks noChangeShapeType="1"/>
                </p:cNvCxnSpPr>
                <p:nvPr/>
              </p:nvCxnSpPr>
              <p:spPr bwMode="auto">
                <a:xfrm>
                  <a:off x="8413" y="13829"/>
                  <a:ext cx="678" cy="1"/>
                </a:xfrm>
                <a:prstGeom prst="straightConnector1">
                  <a:avLst/>
                </a:prstGeom>
                <a:noFill/>
                <a:ln w="9525">
                  <a:solidFill>
                    <a:srgbClr val="000000"/>
                  </a:solidFill>
                  <a:round/>
                  <a:headEnd/>
                  <a:tailEnd type="triangle" w="med" len="med"/>
                </a:ln>
              </p:spPr>
            </p:cxnSp>
            <p:cxnSp>
              <p:nvCxnSpPr>
                <p:cNvPr id="7181" name="AutoShape 13"/>
                <p:cNvCxnSpPr>
                  <a:cxnSpLocks noChangeShapeType="1"/>
                </p:cNvCxnSpPr>
                <p:nvPr/>
              </p:nvCxnSpPr>
              <p:spPr bwMode="auto">
                <a:xfrm>
                  <a:off x="1613" y="13830"/>
                  <a:ext cx="571" cy="0"/>
                </a:xfrm>
                <a:prstGeom prst="straightConnector1">
                  <a:avLst/>
                </a:prstGeom>
                <a:noFill/>
                <a:ln w="9525">
                  <a:solidFill>
                    <a:srgbClr val="000000"/>
                  </a:solidFill>
                  <a:round/>
                  <a:headEnd/>
                  <a:tailEnd type="triangle" w="med" len="med"/>
                </a:ln>
              </p:spPr>
            </p:cxnSp>
          </p:grpSp>
          <p:sp>
            <p:nvSpPr>
              <p:cNvPr id="7182" name="Oval 14"/>
              <p:cNvSpPr>
                <a:spLocks noChangeArrowheads="1"/>
              </p:cNvSpPr>
              <p:nvPr/>
            </p:nvSpPr>
            <p:spPr bwMode="auto">
              <a:xfrm>
                <a:off x="2290" y="14205"/>
                <a:ext cx="1231" cy="697"/>
              </a:xfrm>
              <a:prstGeom prst="ellipse">
                <a:avLst/>
              </a:prstGeom>
              <a:solidFill>
                <a:srgbClr val="FFFFFF"/>
              </a:solidFill>
              <a:ln w="12700">
                <a:solidFill>
                  <a:srgbClr val="F79646"/>
                </a:solidFill>
                <a:prstDash val="dash"/>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Email</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83" name="Oval 15"/>
              <p:cNvSpPr>
                <a:spLocks noChangeArrowheads="1"/>
              </p:cNvSpPr>
              <p:nvPr/>
            </p:nvSpPr>
            <p:spPr bwMode="auto">
              <a:xfrm>
                <a:off x="3998" y="14205"/>
                <a:ext cx="1115" cy="561"/>
              </a:xfrm>
              <a:prstGeom prst="ellipse">
                <a:avLst/>
              </a:prstGeom>
              <a:solidFill>
                <a:srgbClr val="FFFFFF"/>
              </a:solidFill>
              <a:ln w="12700">
                <a:solidFill>
                  <a:srgbClr val="4BACC6"/>
                </a:solidFill>
                <a:prstDash val="dash"/>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Pwd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7184" name="AutoShape 16"/>
              <p:cNvCxnSpPr>
                <a:cxnSpLocks noChangeShapeType="1"/>
              </p:cNvCxnSpPr>
              <p:nvPr/>
            </p:nvCxnSpPr>
            <p:spPr bwMode="auto">
              <a:xfrm flipH="1">
                <a:off x="3371" y="13615"/>
                <a:ext cx="150" cy="590"/>
              </a:xfrm>
              <a:prstGeom prst="straightConnector1">
                <a:avLst/>
              </a:prstGeom>
              <a:noFill/>
              <a:ln w="9525">
                <a:solidFill>
                  <a:srgbClr val="000000"/>
                </a:solidFill>
                <a:round/>
                <a:headEnd/>
                <a:tailEnd type="triangle" w="med" len="med"/>
              </a:ln>
            </p:spPr>
          </p:cxnSp>
          <p:cxnSp>
            <p:nvCxnSpPr>
              <p:cNvPr id="7185" name="AutoShape 17"/>
              <p:cNvCxnSpPr>
                <a:cxnSpLocks noChangeShapeType="1"/>
              </p:cNvCxnSpPr>
              <p:nvPr/>
            </p:nvCxnSpPr>
            <p:spPr bwMode="auto">
              <a:xfrm>
                <a:off x="3521" y="13603"/>
                <a:ext cx="585" cy="602"/>
              </a:xfrm>
              <a:prstGeom prst="straightConnector1">
                <a:avLst/>
              </a:prstGeom>
              <a:noFill/>
              <a:ln w="9525">
                <a:solidFill>
                  <a:srgbClr val="000000"/>
                </a:solidFill>
                <a:round/>
                <a:headEnd/>
                <a:tailEnd type="triangle" w="med" len="med"/>
              </a:ln>
            </p:spPr>
          </p:cxnSp>
        </p:grpSp>
        <p:sp>
          <p:nvSpPr>
            <p:cNvPr id="7186" name="Oval 18"/>
            <p:cNvSpPr>
              <a:spLocks noChangeArrowheads="1"/>
            </p:cNvSpPr>
            <p:nvPr/>
          </p:nvSpPr>
          <p:spPr bwMode="auto">
            <a:xfrm>
              <a:off x="850" y="4587"/>
              <a:ext cx="1440" cy="691"/>
            </a:xfrm>
            <a:prstGeom prst="ellipse">
              <a:avLst/>
            </a:prstGeom>
            <a:solidFill>
              <a:srgbClr val="FFFFFF"/>
            </a:solidFill>
            <a:ln w="12700">
              <a:solidFill>
                <a:srgbClr val="9BBB59"/>
              </a:solidFill>
              <a:prstDash val="dash"/>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Email</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87" name="Oval 19"/>
            <p:cNvSpPr>
              <a:spLocks noChangeArrowheads="1"/>
            </p:cNvSpPr>
            <p:nvPr/>
          </p:nvSpPr>
          <p:spPr bwMode="auto">
            <a:xfrm>
              <a:off x="2488" y="4670"/>
              <a:ext cx="1440" cy="608"/>
            </a:xfrm>
            <a:prstGeom prst="ellipse">
              <a:avLst/>
            </a:prstGeom>
            <a:solidFill>
              <a:srgbClr val="FFFFFF"/>
            </a:solidFill>
            <a:ln w="12700">
              <a:solidFill>
                <a:srgbClr val="C0504D"/>
              </a:solidFill>
              <a:prstDash val="dash"/>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P-name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7188" name="AutoShape 20"/>
            <p:cNvCxnSpPr>
              <a:cxnSpLocks noChangeShapeType="1"/>
            </p:cNvCxnSpPr>
            <p:nvPr/>
          </p:nvCxnSpPr>
          <p:spPr bwMode="auto">
            <a:xfrm flipH="1" flipV="1">
              <a:off x="1596" y="5176"/>
              <a:ext cx="459" cy="385"/>
            </a:xfrm>
            <a:prstGeom prst="straightConnector1">
              <a:avLst/>
            </a:prstGeom>
            <a:noFill/>
            <a:ln w="9525">
              <a:solidFill>
                <a:srgbClr val="000000"/>
              </a:solidFill>
              <a:round/>
              <a:headEnd/>
              <a:tailEnd type="triangle" w="med" len="med"/>
            </a:ln>
          </p:spPr>
        </p:cxnSp>
        <p:cxnSp>
          <p:nvCxnSpPr>
            <p:cNvPr id="7189" name="AutoShape 21"/>
            <p:cNvCxnSpPr>
              <a:cxnSpLocks noChangeShapeType="1"/>
            </p:cNvCxnSpPr>
            <p:nvPr/>
          </p:nvCxnSpPr>
          <p:spPr bwMode="auto">
            <a:xfrm flipV="1">
              <a:off x="2345" y="5278"/>
              <a:ext cx="550" cy="283"/>
            </a:xfrm>
            <a:prstGeom prst="straightConnector1">
              <a:avLst/>
            </a:prstGeom>
            <a:noFill/>
            <a:ln w="9525">
              <a:solidFill>
                <a:srgbClr val="000000"/>
              </a:solidFill>
              <a:round/>
              <a:headEnd/>
              <a:tailEnd type="triangle" w="med" len="med"/>
            </a:ln>
          </p:spPr>
        </p:cxnSp>
        <p:sp>
          <p:nvSpPr>
            <p:cNvPr id="7190" name="AutoShape 22"/>
            <p:cNvSpPr>
              <a:spLocks noChangeArrowheads="1"/>
            </p:cNvSpPr>
            <p:nvPr/>
          </p:nvSpPr>
          <p:spPr bwMode="auto">
            <a:xfrm>
              <a:off x="1338" y="6880"/>
              <a:ext cx="1440" cy="827"/>
            </a:xfrm>
            <a:prstGeom prst="roundRect">
              <a:avLst>
                <a:gd name="adj" fmla="val 16667"/>
              </a:avLst>
            </a:prstGeom>
            <a:solidFill>
              <a:srgbClr val="FFFFFF"/>
            </a:solidFill>
            <a:ln w="63500" cmpd="thickThin">
              <a:solidFill>
                <a:srgbClr val="8064A2"/>
              </a:solidFill>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    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91" name="Oval 23"/>
            <p:cNvSpPr>
              <a:spLocks noChangeArrowheads="1"/>
            </p:cNvSpPr>
            <p:nvPr/>
          </p:nvSpPr>
          <p:spPr bwMode="auto">
            <a:xfrm>
              <a:off x="1201" y="5561"/>
              <a:ext cx="1756" cy="801"/>
            </a:xfrm>
            <a:prstGeom prst="ellipse">
              <a:avLst/>
            </a:prstGeom>
            <a:gradFill rotWithShape="0">
              <a:gsLst>
                <a:gs pos="0">
                  <a:srgbClr val="FFFFFF"/>
                </a:gs>
                <a:gs pos="100000">
                  <a:srgbClr val="D6E3BC"/>
                </a:gs>
              </a:gsLst>
              <a:lin ang="5400000" scaled="1"/>
            </a:gradFill>
            <a:ln w="12700">
              <a:solidFill>
                <a:srgbClr val="C2D69B"/>
              </a:solidFill>
              <a:round/>
              <a:headEnd/>
              <a:tailEnd/>
            </a:ln>
            <a:effectLst>
              <a:outerShdw dist="28398" dir="3806097" algn="ctr" rotWithShape="0">
                <a:srgbClr val="4E6128">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92" name="AutoShape 24"/>
            <p:cNvSpPr>
              <a:spLocks noChangeArrowheads="1"/>
            </p:cNvSpPr>
            <p:nvPr/>
          </p:nvSpPr>
          <p:spPr bwMode="auto">
            <a:xfrm>
              <a:off x="3371" y="6826"/>
              <a:ext cx="1974" cy="864"/>
            </a:xfrm>
            <a:prstGeom prst="roundRect">
              <a:avLst>
                <a:gd name="adj" fmla="val 16667"/>
              </a:avLst>
            </a:prstGeom>
            <a:gradFill rotWithShape="0">
              <a:gsLst>
                <a:gs pos="0">
                  <a:srgbClr val="D99594"/>
                </a:gs>
                <a:gs pos="50000">
                  <a:srgbClr val="F2DBDB"/>
                </a:gs>
                <a:gs pos="100000">
                  <a:srgbClr val="D99594"/>
                </a:gs>
              </a:gsLst>
              <a:lin ang="189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Send request to GM</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93" name="AutoShape 25"/>
            <p:cNvSpPr>
              <a:spLocks noChangeArrowheads="1"/>
            </p:cNvSpPr>
            <p:nvPr/>
          </p:nvSpPr>
          <p:spPr bwMode="auto">
            <a:xfrm>
              <a:off x="8215" y="8335"/>
              <a:ext cx="2322" cy="646"/>
            </a:xfrm>
            <a:prstGeom prst="roundRect">
              <a:avLst>
                <a:gd name="adj" fmla="val 16667"/>
              </a:avLst>
            </a:prstGeom>
            <a:gradFill rotWithShape="0">
              <a:gsLst>
                <a:gs pos="0">
                  <a:srgbClr val="95B3D7"/>
                </a:gs>
                <a:gs pos="50000">
                  <a:srgbClr val="DBE5F1"/>
                </a:gs>
                <a:gs pos="100000">
                  <a:srgbClr val="95B3D7"/>
                </a:gs>
              </a:gsLst>
              <a:lin ang="18900000" scaled="1"/>
            </a:gradFill>
            <a:ln w="12700">
              <a:solidFill>
                <a:srgbClr val="95B3D7"/>
              </a:solidFill>
              <a:round/>
              <a:headEnd/>
              <a:tailEnd/>
            </a:ln>
            <a:effectLst>
              <a:outerShdw dist="28398" dir="3806097" algn="ctr" rotWithShape="0">
                <a:srgbClr val="243F60">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Get key from CSP</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94" name="AutoShape 26"/>
            <p:cNvSpPr>
              <a:spLocks noChangeArrowheads="1"/>
            </p:cNvSpPr>
            <p:nvPr/>
          </p:nvSpPr>
          <p:spPr bwMode="auto">
            <a:xfrm>
              <a:off x="8456" y="6826"/>
              <a:ext cx="1708" cy="960"/>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Send request to CSp</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195" name="AutoShape 27"/>
            <p:cNvSpPr>
              <a:spLocks noChangeArrowheads="1"/>
            </p:cNvSpPr>
            <p:nvPr/>
          </p:nvSpPr>
          <p:spPr bwMode="auto">
            <a:xfrm>
              <a:off x="5993" y="6826"/>
              <a:ext cx="1935" cy="881"/>
            </a:xfrm>
            <a:prstGeom prst="roundRect">
              <a:avLst>
                <a:gd name="adj" fmla="val 16667"/>
              </a:avLst>
            </a:prstGeom>
            <a:gradFill rotWithShape="0">
              <a:gsLst>
                <a:gs pos="0">
                  <a:srgbClr val="B2A1C7"/>
                </a:gs>
                <a:gs pos="50000">
                  <a:srgbClr val="E5DFEC"/>
                </a:gs>
                <a:gs pos="100000">
                  <a:srgbClr val="B2A1C7"/>
                </a:gs>
              </a:gsLst>
              <a:lin ang="18900000" scaled="1"/>
            </a:gradFill>
            <a:ln w="12700">
              <a:solidFill>
                <a:srgbClr val="B2A1C7"/>
              </a:solidFill>
              <a:round/>
              <a:headEnd/>
              <a:tailEnd/>
            </a:ln>
            <a:effectLst>
              <a:outerShdw dist="28398" dir="3806097" algn="ctr" rotWithShape="0">
                <a:srgbClr val="3F3151">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Get ID from Gm</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7196" name="AutoShape 28"/>
            <p:cNvCxnSpPr>
              <a:cxnSpLocks noChangeShapeType="1"/>
            </p:cNvCxnSpPr>
            <p:nvPr/>
          </p:nvCxnSpPr>
          <p:spPr bwMode="auto">
            <a:xfrm>
              <a:off x="2778" y="7267"/>
              <a:ext cx="593" cy="0"/>
            </a:xfrm>
            <a:prstGeom prst="straightConnector1">
              <a:avLst/>
            </a:prstGeom>
            <a:noFill/>
            <a:ln w="9525">
              <a:solidFill>
                <a:srgbClr val="000000"/>
              </a:solidFill>
              <a:round/>
              <a:headEnd/>
              <a:tailEnd type="triangle" w="med" len="med"/>
            </a:ln>
          </p:spPr>
        </p:cxnSp>
        <p:cxnSp>
          <p:nvCxnSpPr>
            <p:cNvPr id="7197" name="AutoShape 29"/>
            <p:cNvCxnSpPr>
              <a:cxnSpLocks noChangeShapeType="1"/>
            </p:cNvCxnSpPr>
            <p:nvPr/>
          </p:nvCxnSpPr>
          <p:spPr bwMode="auto">
            <a:xfrm>
              <a:off x="5345" y="7267"/>
              <a:ext cx="648" cy="1"/>
            </a:xfrm>
            <a:prstGeom prst="straightConnector1">
              <a:avLst/>
            </a:prstGeom>
            <a:noFill/>
            <a:ln w="9525">
              <a:solidFill>
                <a:srgbClr val="000000"/>
              </a:solidFill>
              <a:round/>
              <a:headEnd/>
              <a:tailEnd type="triangle" w="med" len="med"/>
            </a:ln>
          </p:spPr>
        </p:cxnSp>
        <p:cxnSp>
          <p:nvCxnSpPr>
            <p:cNvPr id="7198" name="AutoShape 30"/>
            <p:cNvCxnSpPr>
              <a:cxnSpLocks noChangeShapeType="1"/>
            </p:cNvCxnSpPr>
            <p:nvPr/>
          </p:nvCxnSpPr>
          <p:spPr bwMode="auto">
            <a:xfrm>
              <a:off x="7928" y="7267"/>
              <a:ext cx="528" cy="1"/>
            </a:xfrm>
            <a:prstGeom prst="straightConnector1">
              <a:avLst/>
            </a:prstGeom>
            <a:noFill/>
            <a:ln w="9525">
              <a:solidFill>
                <a:srgbClr val="000000"/>
              </a:solidFill>
              <a:round/>
              <a:headEnd/>
              <a:tailEnd type="triangle" w="med" len="med"/>
            </a:ln>
          </p:spPr>
        </p:cxnSp>
        <p:cxnSp>
          <p:nvCxnSpPr>
            <p:cNvPr id="7199" name="AutoShape 31"/>
            <p:cNvCxnSpPr>
              <a:cxnSpLocks noChangeShapeType="1"/>
            </p:cNvCxnSpPr>
            <p:nvPr/>
          </p:nvCxnSpPr>
          <p:spPr bwMode="auto">
            <a:xfrm>
              <a:off x="9215" y="7786"/>
              <a:ext cx="0" cy="549"/>
            </a:xfrm>
            <a:prstGeom prst="straightConnector1">
              <a:avLst/>
            </a:prstGeom>
            <a:noFill/>
            <a:ln w="9525">
              <a:solidFill>
                <a:srgbClr val="000000"/>
              </a:solidFill>
              <a:round/>
              <a:headEnd/>
              <a:tailEnd type="triangle" w="med" len="med"/>
            </a:ln>
          </p:spPr>
        </p:cxnSp>
        <p:cxnSp>
          <p:nvCxnSpPr>
            <p:cNvPr id="7200" name="AutoShape 32"/>
            <p:cNvCxnSpPr>
              <a:cxnSpLocks noChangeShapeType="1"/>
            </p:cNvCxnSpPr>
            <p:nvPr/>
          </p:nvCxnSpPr>
          <p:spPr bwMode="auto">
            <a:xfrm>
              <a:off x="2055" y="6382"/>
              <a:ext cx="0" cy="498"/>
            </a:xfrm>
            <a:prstGeom prst="straightConnector1">
              <a:avLst/>
            </a:prstGeom>
            <a:noFill/>
            <a:ln w="9525">
              <a:solidFill>
                <a:srgbClr val="000000"/>
              </a:solidFill>
              <a:round/>
              <a:headEnd/>
              <a:tailEnd type="triangle" w="med" len="med"/>
            </a:ln>
          </p:spPr>
        </p:cxnSp>
        <p:sp>
          <p:nvSpPr>
            <p:cNvPr id="7201" name="Oval 33"/>
            <p:cNvSpPr>
              <a:spLocks noChangeArrowheads="1"/>
            </p:cNvSpPr>
            <p:nvPr/>
          </p:nvSpPr>
          <p:spPr bwMode="auto">
            <a:xfrm>
              <a:off x="4335" y="9371"/>
              <a:ext cx="1163" cy="651"/>
            </a:xfrm>
            <a:prstGeom prst="ellipse">
              <a:avLst/>
            </a:prstGeom>
            <a:solidFill>
              <a:srgbClr val="FFFFFF"/>
            </a:solidFill>
            <a:ln w="12700">
              <a:solidFill>
                <a:srgbClr val="4F81BD"/>
              </a:solidFill>
              <a:prstDash val="dash"/>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Email</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202" name="Oval 34"/>
            <p:cNvSpPr>
              <a:spLocks noChangeArrowheads="1"/>
            </p:cNvSpPr>
            <p:nvPr/>
          </p:nvSpPr>
          <p:spPr bwMode="auto">
            <a:xfrm>
              <a:off x="2440" y="9371"/>
              <a:ext cx="1081" cy="744"/>
            </a:xfrm>
            <a:prstGeom prst="ellipse">
              <a:avLst/>
            </a:prstGeom>
            <a:solidFill>
              <a:srgbClr val="FFFFFF"/>
            </a:solidFill>
            <a:ln w="12700">
              <a:solidFill>
                <a:srgbClr val="8064A2"/>
              </a:solidFill>
              <a:prstDash val="dash"/>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Pwd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7203" name="AutoShape 35"/>
            <p:cNvCxnSpPr>
              <a:cxnSpLocks noChangeShapeType="1"/>
            </p:cNvCxnSpPr>
            <p:nvPr/>
          </p:nvCxnSpPr>
          <p:spPr bwMode="auto">
            <a:xfrm flipV="1">
              <a:off x="3998" y="10022"/>
              <a:ext cx="423" cy="519"/>
            </a:xfrm>
            <a:prstGeom prst="straightConnector1">
              <a:avLst/>
            </a:prstGeom>
            <a:noFill/>
            <a:ln w="9525">
              <a:solidFill>
                <a:srgbClr val="000000"/>
              </a:solidFill>
              <a:round/>
              <a:headEnd/>
              <a:tailEnd type="triangle" w="med" len="med"/>
            </a:ln>
          </p:spPr>
        </p:cxnSp>
        <p:cxnSp>
          <p:nvCxnSpPr>
            <p:cNvPr id="7204" name="AutoShape 36"/>
            <p:cNvCxnSpPr>
              <a:cxnSpLocks noChangeShapeType="1"/>
            </p:cNvCxnSpPr>
            <p:nvPr/>
          </p:nvCxnSpPr>
          <p:spPr bwMode="auto">
            <a:xfrm flipH="1" flipV="1">
              <a:off x="3371" y="10022"/>
              <a:ext cx="627" cy="519"/>
            </a:xfrm>
            <a:prstGeom prst="straightConnector1">
              <a:avLst/>
            </a:prstGeom>
            <a:noFill/>
            <a:ln w="9525">
              <a:solidFill>
                <a:srgbClr val="000000"/>
              </a:solidFill>
              <a:round/>
              <a:headEnd/>
              <a:tailEnd type="triangle" w="med" len="med"/>
            </a:ln>
          </p:spPr>
        </p:cxnSp>
        <p:sp>
          <p:nvSpPr>
            <p:cNvPr id="7205" name="AutoShape 37"/>
            <p:cNvSpPr>
              <a:spLocks noChangeArrowheads="1"/>
            </p:cNvSpPr>
            <p:nvPr/>
          </p:nvSpPr>
          <p:spPr bwMode="auto">
            <a:xfrm>
              <a:off x="3162" y="10541"/>
              <a:ext cx="1440" cy="785"/>
            </a:xfrm>
            <a:prstGeom prst="roundRect">
              <a:avLst>
                <a:gd name="adj" fmla="val 16667"/>
              </a:avLst>
            </a:prstGeom>
            <a:solidFill>
              <a:srgbClr val="FFFFFF"/>
            </a:solidFill>
            <a:ln w="63500" cmpd="thickThin">
              <a:solidFill>
                <a:srgbClr val="4BACC6"/>
              </a:solidFill>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  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206" name="AutoShape 38"/>
            <p:cNvSpPr>
              <a:spLocks noChangeArrowheads="1"/>
            </p:cNvSpPr>
            <p:nvPr/>
          </p:nvSpPr>
          <p:spPr bwMode="auto">
            <a:xfrm>
              <a:off x="5113" y="10386"/>
              <a:ext cx="1440" cy="1000"/>
            </a:xfrm>
            <a:prstGeom prst="roundRect">
              <a:avLst>
                <a:gd name="adj" fmla="val 16667"/>
              </a:avLst>
            </a:prstGeom>
            <a:solidFill>
              <a:srgbClr val="FFFFFF"/>
            </a:solidFill>
            <a:ln w="63500" cmpd="thickThin">
              <a:solidFill>
                <a:srgbClr val="8064A2"/>
              </a:solidFill>
              <a:round/>
              <a:headEnd/>
              <a:tailEnd/>
            </a:ln>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View request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207" name="Oval 39"/>
            <p:cNvSpPr>
              <a:spLocks noChangeArrowheads="1"/>
            </p:cNvSpPr>
            <p:nvPr/>
          </p:nvSpPr>
          <p:spPr bwMode="auto">
            <a:xfrm>
              <a:off x="986" y="10626"/>
              <a:ext cx="1680" cy="700"/>
            </a:xfrm>
            <a:prstGeom prst="ellipse">
              <a:avLst/>
            </a:prstGeom>
            <a:gradFill rotWithShape="0">
              <a:gsLst>
                <a:gs pos="0">
                  <a:srgbClr val="FFFFFF"/>
                </a:gs>
                <a:gs pos="100000">
                  <a:srgbClr val="E5B8B7"/>
                </a:gs>
              </a:gsLst>
              <a:lin ang="54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CSP</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208" name="AutoShape 40"/>
            <p:cNvSpPr>
              <a:spLocks noChangeArrowheads="1"/>
            </p:cNvSpPr>
            <p:nvPr/>
          </p:nvSpPr>
          <p:spPr bwMode="auto">
            <a:xfrm>
              <a:off x="7121" y="10386"/>
              <a:ext cx="1578" cy="1000"/>
            </a:xfrm>
            <a:prstGeom prst="roundRect">
              <a:avLst>
                <a:gd name="adj" fmla="val 16667"/>
              </a:avLst>
            </a:prstGeom>
            <a:gradFill rotWithShape="0">
              <a:gsLst>
                <a:gs pos="0">
                  <a:srgbClr val="95B3D7"/>
                </a:gs>
                <a:gs pos="50000">
                  <a:srgbClr val="DBE5F1"/>
                </a:gs>
                <a:gs pos="100000">
                  <a:srgbClr val="95B3D7"/>
                </a:gs>
              </a:gsLst>
              <a:lin ang="18900000" scaled="1"/>
            </a:gradFill>
            <a:ln w="12700">
              <a:solidFill>
                <a:srgbClr val="95B3D7"/>
              </a:solidFill>
              <a:round/>
              <a:headEnd/>
              <a:tailEnd/>
            </a:ln>
            <a:effectLst>
              <a:outerShdw dist="28398" dir="3806097" algn="ctr" rotWithShape="0">
                <a:srgbClr val="243F60">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Generate key to 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209" name="AutoShape 41"/>
            <p:cNvSpPr>
              <a:spLocks noChangeArrowheads="1"/>
            </p:cNvSpPr>
            <p:nvPr/>
          </p:nvSpPr>
          <p:spPr bwMode="auto">
            <a:xfrm>
              <a:off x="9181" y="10367"/>
              <a:ext cx="1913" cy="959"/>
            </a:xfrm>
            <a:prstGeom prst="roundRect">
              <a:avLst>
                <a:gd name="adj" fmla="val 16667"/>
              </a:avLst>
            </a:prstGeom>
            <a:gradFill rotWithShape="0">
              <a:gsLst>
                <a:gs pos="0">
                  <a:srgbClr val="FABF8F"/>
                </a:gs>
                <a:gs pos="50000">
                  <a:srgbClr val="FDE9D9"/>
                </a:gs>
                <a:gs pos="100000">
                  <a:srgbClr val="FABF8F"/>
                </a:gs>
              </a:gsLst>
              <a:lin ang="189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Provide services to users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7210" name="AutoShape 42"/>
            <p:cNvCxnSpPr>
              <a:cxnSpLocks noChangeShapeType="1"/>
            </p:cNvCxnSpPr>
            <p:nvPr/>
          </p:nvCxnSpPr>
          <p:spPr bwMode="auto">
            <a:xfrm>
              <a:off x="6614" y="10956"/>
              <a:ext cx="507" cy="0"/>
            </a:xfrm>
            <a:prstGeom prst="straightConnector1">
              <a:avLst/>
            </a:prstGeom>
            <a:noFill/>
            <a:ln w="9525">
              <a:solidFill>
                <a:srgbClr val="000000"/>
              </a:solidFill>
              <a:round/>
              <a:headEnd/>
              <a:tailEnd type="triangle" w="med" len="med"/>
            </a:ln>
          </p:spPr>
        </p:cxnSp>
        <p:cxnSp>
          <p:nvCxnSpPr>
            <p:cNvPr id="7211" name="AutoShape 43"/>
            <p:cNvCxnSpPr>
              <a:cxnSpLocks noChangeShapeType="1"/>
            </p:cNvCxnSpPr>
            <p:nvPr/>
          </p:nvCxnSpPr>
          <p:spPr bwMode="auto">
            <a:xfrm>
              <a:off x="8699" y="10840"/>
              <a:ext cx="457" cy="1"/>
            </a:xfrm>
            <a:prstGeom prst="straightConnector1">
              <a:avLst/>
            </a:prstGeom>
            <a:noFill/>
            <a:ln w="9525">
              <a:solidFill>
                <a:srgbClr val="000000"/>
              </a:solidFill>
              <a:round/>
              <a:headEnd/>
              <a:tailEnd type="triangle" w="med" len="med"/>
            </a:ln>
          </p:spPr>
        </p:cxnSp>
        <p:cxnSp>
          <p:nvCxnSpPr>
            <p:cNvPr id="7212" name="AutoShape 44"/>
            <p:cNvCxnSpPr>
              <a:cxnSpLocks noChangeShapeType="1"/>
            </p:cNvCxnSpPr>
            <p:nvPr/>
          </p:nvCxnSpPr>
          <p:spPr bwMode="auto">
            <a:xfrm>
              <a:off x="2666" y="10957"/>
              <a:ext cx="496" cy="0"/>
            </a:xfrm>
            <a:prstGeom prst="straightConnector1">
              <a:avLst/>
            </a:prstGeom>
            <a:noFill/>
            <a:ln w="9525">
              <a:solidFill>
                <a:srgbClr val="000000"/>
              </a:solidFill>
              <a:round/>
              <a:headEnd/>
              <a:tailEnd type="triangle" w="med" len="med"/>
            </a:ln>
          </p:spPr>
        </p:cxnSp>
        <p:cxnSp>
          <p:nvCxnSpPr>
            <p:cNvPr id="7213" name="AutoShape 45"/>
            <p:cNvCxnSpPr>
              <a:cxnSpLocks noChangeShapeType="1"/>
            </p:cNvCxnSpPr>
            <p:nvPr/>
          </p:nvCxnSpPr>
          <p:spPr bwMode="auto">
            <a:xfrm>
              <a:off x="4642" y="10956"/>
              <a:ext cx="471" cy="1"/>
            </a:xfrm>
            <a:prstGeom prst="straightConnector1">
              <a:avLst/>
            </a:prstGeom>
            <a:noFill/>
            <a:ln w="9525">
              <a:solidFill>
                <a:srgbClr val="000000"/>
              </a:solidFill>
              <a:round/>
              <a:headEnd/>
              <a:tailEnd type="triangle" w="med" len="med"/>
            </a:ln>
          </p:spPr>
        </p:cxnSp>
        <p:sp>
          <p:nvSpPr>
            <p:cNvPr id="7214" name="AutoShape 46"/>
            <p:cNvSpPr>
              <a:spLocks noChangeArrowheads="1"/>
            </p:cNvSpPr>
            <p:nvPr/>
          </p:nvSpPr>
          <p:spPr bwMode="auto">
            <a:xfrm>
              <a:off x="5606" y="8335"/>
              <a:ext cx="2054" cy="646"/>
            </a:xfrm>
            <a:prstGeom prst="roundRect">
              <a:avLst>
                <a:gd name="adj" fmla="val 16667"/>
              </a:avLst>
            </a:prstGeom>
            <a:gradFill rotWithShape="0">
              <a:gsLst>
                <a:gs pos="0">
                  <a:srgbClr val="95B3D7"/>
                </a:gs>
                <a:gs pos="50000">
                  <a:srgbClr val="DBE5F1"/>
                </a:gs>
                <a:gs pos="100000">
                  <a:srgbClr val="95B3D7"/>
                </a:gs>
              </a:gsLst>
              <a:lin ang="18900000" scaled="1"/>
            </a:gradFill>
            <a:ln w="12700">
              <a:solidFill>
                <a:srgbClr val="95B3D7"/>
              </a:solidFill>
              <a:round/>
              <a:headEnd/>
              <a:tailEnd/>
            </a:ln>
            <a:effectLst>
              <a:outerShdw dist="28398" dir="3806097" algn="ctr" rotWithShape="0">
                <a:srgbClr val="243F60">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Access services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7215" name="AutoShape 47"/>
            <p:cNvCxnSpPr>
              <a:cxnSpLocks noChangeShapeType="1"/>
            </p:cNvCxnSpPr>
            <p:nvPr/>
          </p:nvCxnSpPr>
          <p:spPr bwMode="auto">
            <a:xfrm flipH="1">
              <a:off x="7734" y="8595"/>
              <a:ext cx="481" cy="0"/>
            </a:xfrm>
            <a:prstGeom prst="straightConnector1">
              <a:avLst/>
            </a:prstGeom>
            <a:noFill/>
            <a:ln w="9525">
              <a:solidFill>
                <a:srgbClr val="000000"/>
              </a:solidFill>
              <a:round/>
              <a:headEnd/>
              <a:tailEnd type="triangle" w="med" len="med"/>
            </a:ln>
          </p:spPr>
        </p:cxnSp>
      </p:gr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33" name="AutoShape 17"/>
          <p:cNvSpPr>
            <a:spLocks noChangeShapeType="1"/>
          </p:cNvSpPr>
          <p:nvPr/>
        </p:nvSpPr>
        <p:spPr bwMode="auto">
          <a:xfrm>
            <a:off x="39688" y="3509963"/>
            <a:ext cx="0" cy="0"/>
          </a:xfrm>
          <a:prstGeom prst="straightConnector1">
            <a:avLst/>
          </a:prstGeom>
          <a:noFill/>
          <a:ln w="12700">
            <a:solidFill>
              <a:srgbClr val="8064A2"/>
            </a:solidFill>
            <a:round/>
            <a:headEnd/>
            <a:tailEnd type="triangle" w="med" len="med"/>
          </a:ln>
          <a:effectLst/>
        </p:spPr>
        <p:txBody>
          <a:bodyPr vert="horz" wrap="square" lIns="91440" tIns="45720" rIns="91440" bIns="45720" numCol="1" anchor="t" anchorCtr="0" compatLnSpc="1">
            <a:prstTxWarp prst="textNoShape">
              <a:avLst/>
            </a:prstTxWarp>
          </a:bodyPr>
          <a:lstStyle/>
          <a:p>
            <a:endParaRPr lang="en-US" dirty="0"/>
          </a:p>
        </p:txBody>
      </p:sp>
      <p:sp>
        <p:nvSpPr>
          <p:cNvPr id="60436" name="Rectangle 20"/>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6424" name="Rectangle 40"/>
          <p:cNvSpPr>
            <a:spLocks noChangeArrowheads="1"/>
          </p:cNvSpPr>
          <p:nvPr/>
        </p:nvSpPr>
        <p:spPr bwMode="auto">
          <a:xfrm>
            <a:off x="381000" y="30480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System Architecture</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grpSp>
        <p:nvGrpSpPr>
          <p:cNvPr id="8194" name="Group 2"/>
          <p:cNvGrpSpPr>
            <a:grpSpLocks/>
          </p:cNvGrpSpPr>
          <p:nvPr/>
        </p:nvGrpSpPr>
        <p:grpSpPr bwMode="auto">
          <a:xfrm>
            <a:off x="990600" y="838200"/>
            <a:ext cx="7065963" cy="5486400"/>
            <a:chOff x="659" y="2129"/>
            <a:chExt cx="10048" cy="12352"/>
          </a:xfrm>
        </p:grpSpPr>
        <p:grpSp>
          <p:nvGrpSpPr>
            <p:cNvPr id="8195" name="Group 3"/>
            <p:cNvGrpSpPr>
              <a:grpSpLocks/>
            </p:cNvGrpSpPr>
            <p:nvPr/>
          </p:nvGrpSpPr>
          <p:grpSpPr bwMode="auto">
            <a:xfrm>
              <a:off x="659" y="3798"/>
              <a:ext cx="6705" cy="4223"/>
              <a:chOff x="3121" y="4196"/>
              <a:chExt cx="6705" cy="5261"/>
            </a:xfrm>
          </p:grpSpPr>
          <p:sp>
            <p:nvSpPr>
              <p:cNvPr id="8196" name="Oval 4"/>
              <p:cNvSpPr>
                <a:spLocks noChangeArrowheads="1"/>
              </p:cNvSpPr>
              <p:nvPr/>
            </p:nvSpPr>
            <p:spPr bwMode="auto">
              <a:xfrm>
                <a:off x="4860" y="4196"/>
                <a:ext cx="1863" cy="595"/>
              </a:xfrm>
              <a:prstGeom prst="ellipse">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200" b="0" i="0" u="none" strike="noStrike" cap="none" normalizeH="0" baseline="0" smtClean="0">
                    <a:ln>
                      <a:noFill/>
                    </a:ln>
                    <a:solidFill>
                      <a:schemeClr val="tx1"/>
                    </a:solidFill>
                    <a:effectLst/>
                    <a:latin typeface="Times New Roman" pitchFamily="18" charset="0"/>
                    <a:cs typeface="Arial" pitchFamily="34" charset="0"/>
                  </a:rPr>
                  <a:t>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197" name="Rectangle 5"/>
              <p:cNvSpPr>
                <a:spLocks noChangeArrowheads="1"/>
              </p:cNvSpPr>
              <p:nvPr/>
            </p:nvSpPr>
            <p:spPr bwMode="auto">
              <a:xfrm>
                <a:off x="4901" y="5166"/>
                <a:ext cx="2009" cy="439"/>
              </a:xfrm>
              <a:prstGeom prst="rect">
                <a:avLst/>
              </a:prstGeom>
              <a:gradFill rotWithShape="0">
                <a:gsLst>
                  <a:gs pos="0">
                    <a:srgbClr val="FFFFFF"/>
                  </a:gs>
                  <a:gs pos="100000">
                    <a:srgbClr val="FBD4B4"/>
                  </a:gs>
                </a:gsLst>
                <a:lin ang="5400000" scaled="1"/>
              </a:gradFill>
              <a:ln w="12700">
                <a:solidFill>
                  <a:srgbClr val="FABF8F"/>
                </a:solidFill>
                <a:miter lim="800000"/>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Register / 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198" name="AutoShape 6"/>
              <p:cNvSpPr>
                <a:spLocks noChangeArrowheads="1"/>
              </p:cNvSpPr>
              <p:nvPr/>
            </p:nvSpPr>
            <p:spPr bwMode="auto">
              <a:xfrm>
                <a:off x="4935" y="5931"/>
                <a:ext cx="1692" cy="735"/>
              </a:xfrm>
              <a:prstGeom prst="diamond">
                <a:avLst/>
              </a:prstGeom>
              <a:gradFill rotWithShape="0">
                <a:gsLst>
                  <a:gs pos="0">
                    <a:srgbClr val="FFFFFF"/>
                  </a:gs>
                  <a:gs pos="100000">
                    <a:srgbClr val="FBD4B4"/>
                  </a:gs>
                </a:gsLst>
                <a:lin ang="5400000" scaled="1"/>
              </a:gradFill>
              <a:ln w="12700">
                <a:solidFill>
                  <a:srgbClr val="FABF8F"/>
                </a:solidFill>
                <a:miter lim="800000"/>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Verify</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199" name="AutoShape 7"/>
              <p:cNvCxnSpPr>
                <a:cxnSpLocks noChangeShapeType="1"/>
              </p:cNvCxnSpPr>
              <p:nvPr/>
            </p:nvCxnSpPr>
            <p:spPr bwMode="auto">
              <a:xfrm>
                <a:off x="5784" y="4807"/>
                <a:ext cx="0" cy="359"/>
              </a:xfrm>
              <a:prstGeom prst="straightConnector1">
                <a:avLst/>
              </a:prstGeom>
              <a:noFill/>
              <a:ln w="12700">
                <a:solidFill>
                  <a:srgbClr val="FABF8F"/>
                </a:solidFill>
                <a:round/>
                <a:headEnd/>
                <a:tailEnd type="triangle" w="med" len="med"/>
              </a:ln>
              <a:effectLst/>
            </p:spPr>
          </p:cxnSp>
          <p:cxnSp>
            <p:nvCxnSpPr>
              <p:cNvPr id="8200" name="AutoShape 8"/>
              <p:cNvCxnSpPr>
                <a:cxnSpLocks noChangeShapeType="1"/>
              </p:cNvCxnSpPr>
              <p:nvPr/>
            </p:nvCxnSpPr>
            <p:spPr bwMode="auto">
              <a:xfrm>
                <a:off x="5784" y="5587"/>
                <a:ext cx="0" cy="344"/>
              </a:xfrm>
              <a:prstGeom prst="straightConnector1">
                <a:avLst/>
              </a:prstGeom>
              <a:noFill/>
              <a:ln w="12700">
                <a:solidFill>
                  <a:srgbClr val="FABF8F"/>
                </a:solidFill>
                <a:round/>
                <a:headEnd/>
                <a:tailEnd type="triangle" w="med" len="med"/>
              </a:ln>
              <a:effectLst/>
            </p:spPr>
          </p:cxnSp>
          <p:sp>
            <p:nvSpPr>
              <p:cNvPr id="8201" name="AutoShape 9"/>
              <p:cNvSpPr>
                <a:spLocks noChangeArrowheads="1"/>
              </p:cNvSpPr>
              <p:nvPr/>
            </p:nvSpPr>
            <p:spPr bwMode="auto">
              <a:xfrm>
                <a:off x="3543" y="5853"/>
                <a:ext cx="1033" cy="923"/>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Error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02" name="AutoShape 10"/>
              <p:cNvSpPr>
                <a:spLocks noChangeArrowheads="1"/>
              </p:cNvSpPr>
              <p:nvPr/>
            </p:nvSpPr>
            <p:spPr bwMode="auto">
              <a:xfrm>
                <a:off x="4968" y="7032"/>
                <a:ext cx="1581" cy="590"/>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Home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203" name="AutoShape 11"/>
              <p:cNvCxnSpPr>
                <a:cxnSpLocks noChangeShapeType="1"/>
              </p:cNvCxnSpPr>
              <p:nvPr/>
            </p:nvCxnSpPr>
            <p:spPr bwMode="auto">
              <a:xfrm>
                <a:off x="5784" y="6666"/>
                <a:ext cx="0" cy="350"/>
              </a:xfrm>
              <a:prstGeom prst="straightConnector1">
                <a:avLst/>
              </a:prstGeom>
              <a:noFill/>
              <a:ln w="12700">
                <a:solidFill>
                  <a:srgbClr val="FABF8F"/>
                </a:solidFill>
                <a:round/>
                <a:headEnd/>
                <a:tailEnd type="triangle" w="med" len="med"/>
              </a:ln>
              <a:effectLst/>
            </p:spPr>
          </p:cxnSp>
          <p:cxnSp>
            <p:nvCxnSpPr>
              <p:cNvPr id="8204" name="AutoShape 12"/>
              <p:cNvCxnSpPr>
                <a:cxnSpLocks noChangeShapeType="1"/>
              </p:cNvCxnSpPr>
              <p:nvPr/>
            </p:nvCxnSpPr>
            <p:spPr bwMode="auto">
              <a:xfrm flipH="1">
                <a:off x="4576" y="6286"/>
                <a:ext cx="359" cy="1"/>
              </a:xfrm>
              <a:prstGeom prst="straightConnector1">
                <a:avLst/>
              </a:prstGeom>
              <a:noFill/>
              <a:ln w="12700">
                <a:solidFill>
                  <a:srgbClr val="FABF8F"/>
                </a:solidFill>
                <a:round/>
                <a:headEnd/>
                <a:tailEnd type="triangle" w="med" len="med"/>
              </a:ln>
              <a:effectLst/>
            </p:spPr>
          </p:cxnSp>
          <p:sp>
            <p:nvSpPr>
              <p:cNvPr id="8205" name="AutoShape 13"/>
              <p:cNvSpPr>
                <a:spLocks noChangeArrowheads="1"/>
              </p:cNvSpPr>
              <p:nvPr/>
            </p:nvSpPr>
            <p:spPr bwMode="auto">
              <a:xfrm>
                <a:off x="5030" y="8404"/>
                <a:ext cx="1519" cy="939"/>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Send request to CSP for Key</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06" name="AutoShape 14"/>
              <p:cNvSpPr>
                <a:spLocks noChangeArrowheads="1"/>
              </p:cNvSpPr>
              <p:nvPr/>
            </p:nvSpPr>
            <p:spPr bwMode="auto">
              <a:xfrm>
                <a:off x="3121" y="8362"/>
                <a:ext cx="1455" cy="1095"/>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Send request to GM for ID</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07" name="AutoShape 15"/>
              <p:cNvSpPr>
                <a:spLocks noChangeArrowheads="1"/>
              </p:cNvSpPr>
              <p:nvPr/>
            </p:nvSpPr>
            <p:spPr bwMode="auto">
              <a:xfrm>
                <a:off x="6910" y="8404"/>
                <a:ext cx="2103" cy="939"/>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Use the services provided by the GM</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208" name="AutoShape 16"/>
              <p:cNvCxnSpPr>
                <a:cxnSpLocks noChangeShapeType="1"/>
              </p:cNvCxnSpPr>
              <p:nvPr/>
            </p:nvCxnSpPr>
            <p:spPr bwMode="auto">
              <a:xfrm flipH="1">
                <a:off x="4286" y="7622"/>
                <a:ext cx="1520" cy="740"/>
              </a:xfrm>
              <a:prstGeom prst="straightConnector1">
                <a:avLst/>
              </a:prstGeom>
              <a:noFill/>
              <a:ln w="12700">
                <a:solidFill>
                  <a:srgbClr val="FABF8F"/>
                </a:solidFill>
                <a:round/>
                <a:headEnd/>
                <a:tailEnd type="triangle" w="med" len="med"/>
              </a:ln>
              <a:effectLst/>
            </p:spPr>
          </p:cxnSp>
          <p:cxnSp>
            <p:nvCxnSpPr>
              <p:cNvPr id="8209" name="AutoShape 17"/>
              <p:cNvCxnSpPr>
                <a:cxnSpLocks noChangeShapeType="1"/>
              </p:cNvCxnSpPr>
              <p:nvPr/>
            </p:nvCxnSpPr>
            <p:spPr bwMode="auto">
              <a:xfrm flipH="1">
                <a:off x="5591" y="7622"/>
                <a:ext cx="215" cy="782"/>
              </a:xfrm>
              <a:prstGeom prst="straightConnector1">
                <a:avLst/>
              </a:prstGeom>
              <a:noFill/>
              <a:ln w="12700">
                <a:solidFill>
                  <a:srgbClr val="FABF8F"/>
                </a:solidFill>
                <a:round/>
                <a:headEnd/>
                <a:tailEnd type="triangle" w="med" len="med"/>
              </a:ln>
              <a:effectLst/>
            </p:spPr>
          </p:cxnSp>
          <p:cxnSp>
            <p:nvCxnSpPr>
              <p:cNvPr id="8210" name="AutoShape 18"/>
              <p:cNvCxnSpPr>
                <a:cxnSpLocks noChangeShapeType="1"/>
              </p:cNvCxnSpPr>
              <p:nvPr/>
            </p:nvCxnSpPr>
            <p:spPr bwMode="auto">
              <a:xfrm>
                <a:off x="5806" y="7622"/>
                <a:ext cx="1614" cy="782"/>
              </a:xfrm>
              <a:prstGeom prst="straightConnector1">
                <a:avLst/>
              </a:prstGeom>
              <a:noFill/>
              <a:ln w="12700">
                <a:solidFill>
                  <a:srgbClr val="FABF8F"/>
                </a:solidFill>
                <a:round/>
                <a:headEnd/>
                <a:tailEnd type="triangle" w="med" len="med"/>
              </a:ln>
              <a:effectLst/>
            </p:spPr>
          </p:cxnSp>
          <p:sp>
            <p:nvSpPr>
              <p:cNvPr id="8211" name="AutoShape 19"/>
              <p:cNvSpPr>
                <a:spLocks noChangeArrowheads="1"/>
              </p:cNvSpPr>
              <p:nvPr/>
            </p:nvSpPr>
            <p:spPr bwMode="auto">
              <a:xfrm>
                <a:off x="7759" y="7403"/>
                <a:ext cx="2067" cy="834"/>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View First Aid Information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212" name="AutoShape 20"/>
              <p:cNvCxnSpPr>
                <a:cxnSpLocks noChangeShapeType="1"/>
              </p:cNvCxnSpPr>
              <p:nvPr/>
            </p:nvCxnSpPr>
            <p:spPr bwMode="auto">
              <a:xfrm>
                <a:off x="5806" y="7622"/>
                <a:ext cx="1953" cy="306"/>
              </a:xfrm>
              <a:prstGeom prst="straightConnector1">
                <a:avLst/>
              </a:prstGeom>
              <a:noFill/>
              <a:ln w="12700">
                <a:solidFill>
                  <a:srgbClr val="FABF8F"/>
                </a:solidFill>
                <a:round/>
                <a:headEnd/>
                <a:tailEnd type="triangle" w="med" len="med"/>
              </a:ln>
              <a:effectLst/>
            </p:spPr>
          </p:cxnSp>
        </p:grpSp>
        <p:grpSp>
          <p:nvGrpSpPr>
            <p:cNvPr id="8213" name="Group 21"/>
            <p:cNvGrpSpPr>
              <a:grpSpLocks/>
            </p:cNvGrpSpPr>
            <p:nvPr/>
          </p:nvGrpSpPr>
          <p:grpSpPr bwMode="auto">
            <a:xfrm>
              <a:off x="2568" y="8877"/>
              <a:ext cx="7498" cy="5604"/>
              <a:chOff x="1338" y="5123"/>
              <a:chExt cx="8691" cy="5604"/>
            </a:xfrm>
          </p:grpSpPr>
          <p:sp>
            <p:nvSpPr>
              <p:cNvPr id="8214" name="Oval 22"/>
              <p:cNvSpPr>
                <a:spLocks noChangeArrowheads="1"/>
              </p:cNvSpPr>
              <p:nvPr/>
            </p:nvSpPr>
            <p:spPr bwMode="auto">
              <a:xfrm>
                <a:off x="3877" y="5123"/>
                <a:ext cx="2275" cy="595"/>
              </a:xfrm>
              <a:prstGeom prst="ellipse">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Cloud Provider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15" name="Rectangle 23"/>
              <p:cNvSpPr>
                <a:spLocks noChangeArrowheads="1"/>
              </p:cNvSpPr>
              <p:nvPr/>
            </p:nvSpPr>
            <p:spPr bwMode="auto">
              <a:xfrm>
                <a:off x="4420" y="6078"/>
                <a:ext cx="1241" cy="439"/>
              </a:xfrm>
              <a:prstGeom prst="rect">
                <a:avLst/>
              </a:prstGeom>
              <a:gradFill rotWithShape="0">
                <a:gsLst>
                  <a:gs pos="0">
                    <a:srgbClr val="92CDDC"/>
                  </a:gs>
                  <a:gs pos="50000">
                    <a:srgbClr val="DAEEF3"/>
                  </a:gs>
                  <a:gs pos="100000">
                    <a:srgbClr val="92CDDC"/>
                  </a:gs>
                </a:gsLst>
                <a:lin ang="18900000" scaled="1"/>
              </a:gradFill>
              <a:ln w="12700">
                <a:solidFill>
                  <a:srgbClr val="92CDDC"/>
                </a:solidFill>
                <a:miter lim="800000"/>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Login</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16" name="AutoShape 24"/>
              <p:cNvSpPr>
                <a:spLocks noChangeArrowheads="1"/>
              </p:cNvSpPr>
              <p:nvPr/>
            </p:nvSpPr>
            <p:spPr bwMode="auto">
              <a:xfrm>
                <a:off x="4306" y="6843"/>
                <a:ext cx="1582" cy="735"/>
              </a:xfrm>
              <a:prstGeom prst="diamond">
                <a:avLst/>
              </a:prstGeom>
              <a:gradFill rotWithShape="0">
                <a:gsLst>
                  <a:gs pos="0">
                    <a:srgbClr val="92CDDC"/>
                  </a:gs>
                  <a:gs pos="50000">
                    <a:srgbClr val="DAEEF3"/>
                  </a:gs>
                  <a:gs pos="100000">
                    <a:srgbClr val="92CDDC"/>
                  </a:gs>
                </a:gsLst>
                <a:lin ang="18900000" scaled="1"/>
              </a:gradFill>
              <a:ln w="12700">
                <a:solidFill>
                  <a:srgbClr val="92CDDC"/>
                </a:solidFill>
                <a:miter lim="800000"/>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Verify</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217" name="AutoShape 25"/>
              <p:cNvCxnSpPr>
                <a:cxnSpLocks noChangeShapeType="1"/>
              </p:cNvCxnSpPr>
              <p:nvPr/>
            </p:nvCxnSpPr>
            <p:spPr bwMode="auto">
              <a:xfrm>
                <a:off x="5091" y="5719"/>
                <a:ext cx="0" cy="359"/>
              </a:xfrm>
              <a:prstGeom prst="straightConnector1">
                <a:avLst/>
              </a:prstGeom>
              <a:noFill/>
              <a:ln w="12700">
                <a:solidFill>
                  <a:srgbClr val="92CDDC"/>
                </a:solidFill>
                <a:round/>
                <a:headEnd/>
                <a:tailEnd type="triangle" w="med" len="med"/>
              </a:ln>
              <a:effectLst/>
            </p:spPr>
          </p:cxnSp>
          <p:cxnSp>
            <p:nvCxnSpPr>
              <p:cNvPr id="8218" name="AutoShape 26"/>
              <p:cNvCxnSpPr>
                <a:cxnSpLocks noChangeShapeType="1"/>
              </p:cNvCxnSpPr>
              <p:nvPr/>
            </p:nvCxnSpPr>
            <p:spPr bwMode="auto">
              <a:xfrm>
                <a:off x="5091" y="6499"/>
                <a:ext cx="0" cy="344"/>
              </a:xfrm>
              <a:prstGeom prst="straightConnector1">
                <a:avLst/>
              </a:prstGeom>
              <a:noFill/>
              <a:ln w="12700">
                <a:solidFill>
                  <a:srgbClr val="92CDDC"/>
                </a:solidFill>
                <a:round/>
                <a:headEnd/>
                <a:tailEnd type="triangle" w="med" len="med"/>
              </a:ln>
              <a:effectLst/>
            </p:spPr>
          </p:cxnSp>
          <p:sp>
            <p:nvSpPr>
              <p:cNvPr id="8219" name="AutoShape 27"/>
              <p:cNvSpPr>
                <a:spLocks noChangeArrowheads="1"/>
              </p:cNvSpPr>
              <p:nvPr/>
            </p:nvSpPr>
            <p:spPr bwMode="auto">
              <a:xfrm>
                <a:off x="6905" y="6843"/>
                <a:ext cx="1646" cy="666"/>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Error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20" name="AutoShape 28"/>
              <p:cNvSpPr>
                <a:spLocks noChangeArrowheads="1"/>
              </p:cNvSpPr>
              <p:nvPr/>
            </p:nvSpPr>
            <p:spPr bwMode="auto">
              <a:xfrm>
                <a:off x="4240" y="8311"/>
                <a:ext cx="1648" cy="590"/>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Home Page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221" name="AutoShape 29"/>
              <p:cNvCxnSpPr>
                <a:cxnSpLocks noChangeShapeType="1"/>
              </p:cNvCxnSpPr>
              <p:nvPr/>
            </p:nvCxnSpPr>
            <p:spPr bwMode="auto">
              <a:xfrm>
                <a:off x="5888" y="7218"/>
                <a:ext cx="1017" cy="0"/>
              </a:xfrm>
              <a:prstGeom prst="straightConnector1">
                <a:avLst/>
              </a:prstGeom>
              <a:noFill/>
              <a:ln w="12700">
                <a:solidFill>
                  <a:srgbClr val="92CDDC"/>
                </a:solidFill>
                <a:round/>
                <a:headEnd/>
                <a:tailEnd type="triangle" w="med" len="med"/>
              </a:ln>
              <a:effectLst/>
            </p:spPr>
          </p:cxnSp>
          <p:cxnSp>
            <p:nvCxnSpPr>
              <p:cNvPr id="8222" name="AutoShape 30"/>
              <p:cNvCxnSpPr>
                <a:cxnSpLocks noChangeShapeType="1"/>
              </p:cNvCxnSpPr>
              <p:nvPr/>
            </p:nvCxnSpPr>
            <p:spPr bwMode="auto">
              <a:xfrm>
                <a:off x="5091" y="7577"/>
                <a:ext cx="0" cy="733"/>
              </a:xfrm>
              <a:prstGeom prst="straightConnector1">
                <a:avLst/>
              </a:prstGeom>
              <a:noFill/>
              <a:ln w="12700">
                <a:solidFill>
                  <a:srgbClr val="92CDDC"/>
                </a:solidFill>
                <a:round/>
                <a:headEnd/>
                <a:tailEnd type="triangle" w="med" len="med"/>
              </a:ln>
              <a:effectLst/>
            </p:spPr>
          </p:cxnSp>
          <p:sp>
            <p:nvSpPr>
              <p:cNvPr id="8223" name="AutoShape 31"/>
              <p:cNvSpPr>
                <a:spLocks noChangeArrowheads="1"/>
              </p:cNvSpPr>
              <p:nvPr/>
            </p:nvSpPr>
            <p:spPr bwMode="auto">
              <a:xfrm>
                <a:off x="1338" y="9892"/>
                <a:ext cx="1872" cy="634"/>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Accept Request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24" name="AutoShape 32"/>
              <p:cNvSpPr>
                <a:spLocks noChangeArrowheads="1"/>
              </p:cNvSpPr>
              <p:nvPr/>
            </p:nvSpPr>
            <p:spPr bwMode="auto">
              <a:xfrm>
                <a:off x="6327" y="9892"/>
                <a:ext cx="1654" cy="835"/>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Provide services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225" name="AutoShape 33"/>
              <p:cNvCxnSpPr>
                <a:cxnSpLocks noChangeShapeType="1"/>
              </p:cNvCxnSpPr>
              <p:nvPr/>
            </p:nvCxnSpPr>
            <p:spPr bwMode="auto">
              <a:xfrm flipH="1">
                <a:off x="2744" y="8775"/>
                <a:ext cx="1496" cy="1117"/>
              </a:xfrm>
              <a:prstGeom prst="straightConnector1">
                <a:avLst/>
              </a:prstGeom>
              <a:noFill/>
              <a:ln w="12700">
                <a:solidFill>
                  <a:srgbClr val="92CDDC"/>
                </a:solidFill>
                <a:round/>
                <a:headEnd/>
                <a:tailEnd type="triangle" w="med" len="med"/>
              </a:ln>
              <a:effectLst/>
            </p:spPr>
          </p:cxnSp>
          <p:cxnSp>
            <p:nvCxnSpPr>
              <p:cNvPr id="8226" name="AutoShape 34"/>
              <p:cNvCxnSpPr>
                <a:cxnSpLocks noChangeShapeType="1"/>
              </p:cNvCxnSpPr>
              <p:nvPr/>
            </p:nvCxnSpPr>
            <p:spPr bwMode="auto">
              <a:xfrm>
                <a:off x="5901" y="8588"/>
                <a:ext cx="2870" cy="500"/>
              </a:xfrm>
              <a:prstGeom prst="straightConnector1">
                <a:avLst/>
              </a:prstGeom>
              <a:noFill/>
              <a:ln w="12700">
                <a:solidFill>
                  <a:srgbClr val="92CDDC"/>
                </a:solidFill>
                <a:round/>
                <a:headEnd/>
                <a:tailEnd type="triangle" w="med" len="med"/>
              </a:ln>
              <a:effectLst/>
            </p:spPr>
          </p:cxnSp>
          <p:sp>
            <p:nvSpPr>
              <p:cNvPr id="8227" name="AutoShape 35"/>
              <p:cNvSpPr>
                <a:spLocks noChangeArrowheads="1"/>
              </p:cNvSpPr>
              <p:nvPr/>
            </p:nvSpPr>
            <p:spPr bwMode="auto">
              <a:xfrm>
                <a:off x="3768" y="9892"/>
                <a:ext cx="1609" cy="735"/>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Generate key to user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28" name="AutoShape 36"/>
              <p:cNvSpPr>
                <a:spLocks noChangeArrowheads="1"/>
              </p:cNvSpPr>
              <p:nvPr/>
            </p:nvSpPr>
            <p:spPr bwMode="auto">
              <a:xfrm>
                <a:off x="8771" y="8588"/>
                <a:ext cx="1258" cy="813"/>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Logout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229" name="AutoShape 37"/>
              <p:cNvCxnSpPr>
                <a:cxnSpLocks noChangeShapeType="1"/>
              </p:cNvCxnSpPr>
              <p:nvPr/>
            </p:nvCxnSpPr>
            <p:spPr bwMode="auto">
              <a:xfrm flipH="1">
                <a:off x="4420" y="8901"/>
                <a:ext cx="325" cy="991"/>
              </a:xfrm>
              <a:prstGeom prst="straightConnector1">
                <a:avLst/>
              </a:prstGeom>
              <a:noFill/>
              <a:ln w="12700">
                <a:solidFill>
                  <a:srgbClr val="92CDDC"/>
                </a:solidFill>
                <a:round/>
                <a:headEnd/>
                <a:tailEnd type="triangle" w="med" len="med"/>
              </a:ln>
              <a:effectLst/>
            </p:spPr>
          </p:cxnSp>
          <p:cxnSp>
            <p:nvCxnSpPr>
              <p:cNvPr id="8230" name="AutoShape 38"/>
              <p:cNvCxnSpPr>
                <a:cxnSpLocks noChangeShapeType="1"/>
              </p:cNvCxnSpPr>
              <p:nvPr/>
            </p:nvCxnSpPr>
            <p:spPr bwMode="auto">
              <a:xfrm>
                <a:off x="5759" y="8901"/>
                <a:ext cx="1146" cy="991"/>
              </a:xfrm>
              <a:prstGeom prst="straightConnector1">
                <a:avLst/>
              </a:prstGeom>
              <a:noFill/>
              <a:ln w="12700">
                <a:solidFill>
                  <a:srgbClr val="92CDDC"/>
                </a:solidFill>
                <a:round/>
                <a:headEnd/>
                <a:tailEnd type="triangle" w="med" len="med"/>
              </a:ln>
              <a:effectLst/>
            </p:spPr>
          </p:cxnSp>
          <p:sp>
            <p:nvSpPr>
              <p:cNvPr id="8231" name="AutoShape 39"/>
              <p:cNvSpPr>
                <a:spLocks noChangeArrowheads="1"/>
              </p:cNvSpPr>
              <p:nvPr/>
            </p:nvSpPr>
            <p:spPr bwMode="auto">
              <a:xfrm>
                <a:off x="8383" y="9592"/>
                <a:ext cx="1646" cy="666"/>
              </a:xfrm>
              <a:prstGeom prst="roundRect">
                <a:avLst>
                  <a:gd name="adj" fmla="val 16667"/>
                </a:avLst>
              </a:prstGeom>
              <a:gradFill rotWithShape="0">
                <a:gsLst>
                  <a:gs pos="0">
                    <a:srgbClr val="92CDDC"/>
                  </a:gs>
                  <a:gs pos="50000">
                    <a:srgbClr val="DAEEF3"/>
                  </a:gs>
                  <a:gs pos="100000">
                    <a:srgbClr val="92CDDC"/>
                  </a:gs>
                </a:gsLst>
                <a:lin ang="18900000" scaled="1"/>
              </a:gradFill>
              <a:ln w="12700">
                <a:solidFill>
                  <a:srgbClr val="92CDDC"/>
                </a:solidFill>
                <a:round/>
                <a:headEnd/>
                <a:tailEnd/>
              </a:ln>
              <a:effectLst>
                <a:outerShdw dist="28398" dir="3806097" algn="ctr" rotWithShape="0">
                  <a:srgbClr val="205867">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Times New Roman" pitchFamily="18" charset="0"/>
                    <a:cs typeface="Arial" pitchFamily="34" charset="0"/>
                  </a:rPr>
                  <a:t>View ID’s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232" name="AutoShape 40"/>
              <p:cNvCxnSpPr>
                <a:cxnSpLocks noChangeShapeType="1"/>
              </p:cNvCxnSpPr>
              <p:nvPr/>
            </p:nvCxnSpPr>
            <p:spPr bwMode="auto">
              <a:xfrm>
                <a:off x="5888" y="8828"/>
                <a:ext cx="2574" cy="764"/>
              </a:xfrm>
              <a:prstGeom prst="straightConnector1">
                <a:avLst/>
              </a:prstGeom>
              <a:noFill/>
              <a:ln w="12700">
                <a:solidFill>
                  <a:srgbClr val="92CDDC"/>
                </a:solidFill>
                <a:round/>
                <a:headEnd/>
                <a:tailEnd type="triangle" w="med" len="med"/>
              </a:ln>
              <a:effectLst/>
            </p:spPr>
          </p:cxnSp>
        </p:grpSp>
        <p:grpSp>
          <p:nvGrpSpPr>
            <p:cNvPr id="8233" name="Group 41"/>
            <p:cNvGrpSpPr>
              <a:grpSpLocks/>
            </p:cNvGrpSpPr>
            <p:nvPr/>
          </p:nvGrpSpPr>
          <p:grpSpPr bwMode="auto">
            <a:xfrm>
              <a:off x="1565" y="2129"/>
              <a:ext cx="9142" cy="2052"/>
              <a:chOff x="1061" y="5505"/>
              <a:chExt cx="9142" cy="2052"/>
            </a:xfrm>
          </p:grpSpPr>
          <p:sp>
            <p:nvSpPr>
              <p:cNvPr id="8234" name="Oval 42"/>
              <p:cNvSpPr>
                <a:spLocks noChangeArrowheads="1"/>
              </p:cNvSpPr>
              <p:nvPr/>
            </p:nvSpPr>
            <p:spPr bwMode="auto">
              <a:xfrm>
                <a:off x="1061" y="5590"/>
                <a:ext cx="1756" cy="779"/>
              </a:xfrm>
              <a:prstGeom prst="ellipse">
                <a:avLst/>
              </a:prstGeom>
              <a:gradFill rotWithShape="0">
                <a:gsLst>
                  <a:gs pos="0">
                    <a:srgbClr val="FFFFFF"/>
                  </a:gs>
                  <a:gs pos="100000">
                    <a:srgbClr val="D6E3BC"/>
                  </a:gs>
                </a:gsLst>
                <a:lin ang="5400000" scaled="1"/>
              </a:gradFill>
              <a:ln w="12700">
                <a:solidFill>
                  <a:srgbClr val="C2D69B"/>
                </a:solidFill>
                <a:round/>
                <a:headEnd/>
                <a:tailEnd/>
              </a:ln>
              <a:effectLst>
                <a:outerShdw dist="28398" dir="3806097" algn="ctr" rotWithShape="0">
                  <a:srgbClr val="4E6128">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Services</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35" name="AutoShape 43"/>
              <p:cNvSpPr>
                <a:spLocks noChangeArrowheads="1"/>
              </p:cNvSpPr>
              <p:nvPr/>
            </p:nvSpPr>
            <p:spPr bwMode="auto">
              <a:xfrm>
                <a:off x="3410" y="5505"/>
                <a:ext cx="1974" cy="864"/>
              </a:xfrm>
              <a:prstGeom prst="roundRect">
                <a:avLst>
                  <a:gd name="adj" fmla="val 16667"/>
                </a:avLst>
              </a:prstGeom>
              <a:gradFill rotWithShape="0">
                <a:gsLst>
                  <a:gs pos="0">
                    <a:srgbClr val="D99594"/>
                  </a:gs>
                  <a:gs pos="50000">
                    <a:srgbClr val="F2DBDB"/>
                  </a:gs>
                  <a:gs pos="100000">
                    <a:srgbClr val="D99594"/>
                  </a:gs>
                </a:gsLst>
                <a:lin ang="18900000" scaled="1"/>
              </a:gradFill>
              <a:ln w="12700">
                <a:solidFill>
                  <a:srgbClr val="D99594"/>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Provide Patient ID &amp; Secret Code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36" name="AutoShape 44"/>
              <p:cNvSpPr>
                <a:spLocks noChangeArrowheads="1"/>
              </p:cNvSpPr>
              <p:nvPr/>
            </p:nvSpPr>
            <p:spPr bwMode="auto">
              <a:xfrm>
                <a:off x="8670" y="7014"/>
                <a:ext cx="1533" cy="543"/>
              </a:xfrm>
              <a:prstGeom prst="roundRect">
                <a:avLst>
                  <a:gd name="adj" fmla="val 16667"/>
                </a:avLst>
              </a:prstGeom>
              <a:gradFill rotWithShape="0">
                <a:gsLst>
                  <a:gs pos="0">
                    <a:srgbClr val="95B3D7"/>
                  </a:gs>
                  <a:gs pos="50000">
                    <a:srgbClr val="DBE5F1"/>
                  </a:gs>
                  <a:gs pos="100000">
                    <a:srgbClr val="95B3D7"/>
                  </a:gs>
                </a:gsLst>
                <a:lin ang="18900000" scaled="1"/>
              </a:gradFill>
              <a:ln w="12700">
                <a:solidFill>
                  <a:srgbClr val="95B3D7"/>
                </a:solidFill>
                <a:round/>
                <a:headEnd/>
                <a:tailEnd/>
              </a:ln>
              <a:effectLst>
                <a:outerShdw dist="28398" dir="3806097" algn="ctr" rotWithShape="0">
                  <a:srgbClr val="243F60">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Logout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37" name="AutoShape 45"/>
              <p:cNvSpPr>
                <a:spLocks noChangeArrowheads="1"/>
              </p:cNvSpPr>
              <p:nvPr/>
            </p:nvSpPr>
            <p:spPr bwMode="auto">
              <a:xfrm>
                <a:off x="8495" y="5505"/>
                <a:ext cx="1708" cy="960"/>
              </a:xfrm>
              <a:prstGeom prst="roundRect">
                <a:avLst>
                  <a:gd name="adj" fmla="val 16667"/>
                </a:avLst>
              </a:prstGeom>
              <a:gradFill rotWithShape="0">
                <a:gsLst>
                  <a:gs pos="0">
                    <a:srgbClr val="FFFFFF"/>
                  </a:gs>
                  <a:gs pos="100000">
                    <a:srgbClr val="FBD4B4"/>
                  </a:gs>
                </a:gsLst>
                <a:lin ang="5400000" scaled="1"/>
              </a:gradFill>
              <a:ln w="12700">
                <a:solidFill>
                  <a:srgbClr val="FABF8F"/>
                </a:solidFill>
                <a:round/>
                <a:headEnd/>
                <a:tailEnd/>
              </a:ln>
              <a:effectLst>
                <a:outerShdw dist="28398" dir="3806097" algn="ctr" rotWithShape="0">
                  <a:srgbClr val="974706">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Access the Service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8238" name="AutoShape 46"/>
              <p:cNvSpPr>
                <a:spLocks noChangeArrowheads="1"/>
              </p:cNvSpPr>
              <p:nvPr/>
            </p:nvSpPr>
            <p:spPr bwMode="auto">
              <a:xfrm>
                <a:off x="6032" y="5505"/>
                <a:ext cx="1935" cy="881"/>
              </a:xfrm>
              <a:prstGeom prst="roundRect">
                <a:avLst>
                  <a:gd name="adj" fmla="val 16667"/>
                </a:avLst>
              </a:prstGeom>
              <a:gradFill rotWithShape="0">
                <a:gsLst>
                  <a:gs pos="0">
                    <a:srgbClr val="B2A1C7"/>
                  </a:gs>
                  <a:gs pos="50000">
                    <a:srgbClr val="E5DFEC"/>
                  </a:gs>
                  <a:gs pos="100000">
                    <a:srgbClr val="B2A1C7"/>
                  </a:gs>
                </a:gsLst>
                <a:lin ang="18900000" scaled="1"/>
              </a:gradFill>
              <a:ln w="12700">
                <a:solidFill>
                  <a:srgbClr val="B2A1C7"/>
                </a:solidFill>
                <a:round/>
                <a:headEnd/>
                <a:tailEnd/>
              </a:ln>
              <a:effectLst>
                <a:outerShdw dist="28398" dir="3806097" algn="ctr" rotWithShape="0">
                  <a:srgbClr val="3F3151">
                    <a:alpha val="50000"/>
                  </a:srgbClr>
                </a:outerShdw>
              </a:effectLst>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100" b="0" i="0" u="none" strike="noStrike" cap="none" normalizeH="0" baseline="0" smtClean="0">
                    <a:ln>
                      <a:noFill/>
                    </a:ln>
                    <a:solidFill>
                      <a:schemeClr val="tx1"/>
                    </a:solidFill>
                    <a:effectLst/>
                    <a:latin typeface="Calibri" pitchFamily="34" charset="0"/>
                    <a:cs typeface="Arial" pitchFamily="34" charset="0"/>
                  </a:rPr>
                  <a:t>Send request to Doctor</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8239" name="AutoShape 47"/>
              <p:cNvCxnSpPr>
                <a:cxnSpLocks noChangeShapeType="1"/>
              </p:cNvCxnSpPr>
              <p:nvPr/>
            </p:nvCxnSpPr>
            <p:spPr bwMode="auto">
              <a:xfrm>
                <a:off x="2817" y="5946"/>
                <a:ext cx="593" cy="0"/>
              </a:xfrm>
              <a:prstGeom prst="straightConnector1">
                <a:avLst/>
              </a:prstGeom>
              <a:noFill/>
              <a:ln w="9525">
                <a:solidFill>
                  <a:srgbClr val="000000"/>
                </a:solidFill>
                <a:round/>
                <a:headEnd/>
                <a:tailEnd type="triangle" w="med" len="med"/>
              </a:ln>
            </p:spPr>
          </p:cxnSp>
          <p:cxnSp>
            <p:nvCxnSpPr>
              <p:cNvPr id="8240" name="AutoShape 48"/>
              <p:cNvCxnSpPr>
                <a:cxnSpLocks noChangeShapeType="1"/>
              </p:cNvCxnSpPr>
              <p:nvPr/>
            </p:nvCxnSpPr>
            <p:spPr bwMode="auto">
              <a:xfrm>
                <a:off x="5384" y="5946"/>
                <a:ext cx="648" cy="1"/>
              </a:xfrm>
              <a:prstGeom prst="straightConnector1">
                <a:avLst/>
              </a:prstGeom>
              <a:noFill/>
              <a:ln w="9525">
                <a:solidFill>
                  <a:srgbClr val="000000"/>
                </a:solidFill>
                <a:round/>
                <a:headEnd/>
                <a:tailEnd type="triangle" w="med" len="med"/>
              </a:ln>
            </p:spPr>
          </p:cxnSp>
          <p:cxnSp>
            <p:nvCxnSpPr>
              <p:cNvPr id="8241" name="AutoShape 49"/>
              <p:cNvCxnSpPr>
                <a:cxnSpLocks noChangeShapeType="1"/>
              </p:cNvCxnSpPr>
              <p:nvPr/>
            </p:nvCxnSpPr>
            <p:spPr bwMode="auto">
              <a:xfrm>
                <a:off x="7967" y="5946"/>
                <a:ext cx="528" cy="1"/>
              </a:xfrm>
              <a:prstGeom prst="straightConnector1">
                <a:avLst/>
              </a:prstGeom>
              <a:noFill/>
              <a:ln w="9525">
                <a:solidFill>
                  <a:srgbClr val="000000"/>
                </a:solidFill>
                <a:round/>
                <a:headEnd/>
                <a:tailEnd type="triangle" w="med" len="med"/>
              </a:ln>
            </p:spPr>
          </p:cxnSp>
          <p:cxnSp>
            <p:nvCxnSpPr>
              <p:cNvPr id="8242" name="AutoShape 50"/>
              <p:cNvCxnSpPr>
                <a:cxnSpLocks noChangeShapeType="1"/>
              </p:cNvCxnSpPr>
              <p:nvPr/>
            </p:nvCxnSpPr>
            <p:spPr bwMode="auto">
              <a:xfrm>
                <a:off x="9254" y="6465"/>
                <a:ext cx="0" cy="549"/>
              </a:xfrm>
              <a:prstGeom prst="straightConnector1">
                <a:avLst/>
              </a:prstGeom>
              <a:noFill/>
              <a:ln w="9525">
                <a:solidFill>
                  <a:srgbClr val="000000"/>
                </a:solidFill>
                <a:round/>
                <a:headEnd/>
                <a:tailEnd type="triangle" w="med" len="med"/>
              </a:ln>
            </p:spPr>
          </p:cxnSp>
        </p:grpSp>
        <p:sp>
          <p:nvSpPr>
            <p:cNvPr id="8243" name="AutoShape 51"/>
            <p:cNvSpPr>
              <a:spLocks noChangeArrowheads="1"/>
            </p:cNvSpPr>
            <p:nvPr/>
          </p:nvSpPr>
          <p:spPr bwMode="auto">
            <a:xfrm>
              <a:off x="9504" y="5781"/>
              <a:ext cx="1113" cy="1249"/>
            </a:xfrm>
            <a:prstGeom prst="can">
              <a:avLst>
                <a:gd name="adj" fmla="val 28055"/>
              </a:avLst>
            </a:prstGeom>
            <a:solidFill>
              <a:srgbClr val="C0504D"/>
            </a:solidFill>
            <a:ln w="38100">
              <a:solidFill>
                <a:srgbClr val="F2F2F2"/>
              </a:solidFill>
              <a:round/>
              <a:headEnd/>
              <a:tailEnd/>
            </a:ln>
            <a:effectLst>
              <a:outerShdw dist="28398" dir="3806097" algn="ctr" rotWithShape="0">
                <a:srgbClr val="622423">
                  <a:alpha val="50000"/>
                </a:srgbClr>
              </a:outerShdw>
            </a:effectLst>
          </p:spPr>
          <p:txBody>
            <a:bodyPr vert="horz" wrap="square" lIns="91440" tIns="45720" rIns="91440" bIns="45720" numCol="1" anchor="t" anchorCtr="0" compatLnSpc="1">
              <a:prstTxWarp prst="textNoShape">
                <a:avLst/>
              </a:prstTxWarp>
            </a:bodyPr>
            <a:lstStyle/>
            <a:p>
              <a:endParaRPr lang="en-US"/>
            </a:p>
          </p:txBody>
        </p:sp>
        <p:cxnSp>
          <p:nvCxnSpPr>
            <p:cNvPr id="8244" name="AutoShape 52"/>
            <p:cNvCxnSpPr>
              <a:cxnSpLocks noChangeShapeType="1"/>
            </p:cNvCxnSpPr>
            <p:nvPr/>
          </p:nvCxnSpPr>
          <p:spPr bwMode="auto">
            <a:xfrm>
              <a:off x="3129" y="2864"/>
              <a:ext cx="6535" cy="3198"/>
            </a:xfrm>
            <a:prstGeom prst="straightConnector1">
              <a:avLst/>
            </a:prstGeom>
            <a:noFill/>
            <a:ln w="9525">
              <a:solidFill>
                <a:srgbClr val="000000"/>
              </a:solidFill>
              <a:round/>
              <a:headEnd/>
              <a:tailEnd type="triangle" w="med" len="med"/>
            </a:ln>
          </p:spPr>
        </p:cxnSp>
        <p:cxnSp>
          <p:nvCxnSpPr>
            <p:cNvPr id="8245" name="AutoShape 53"/>
            <p:cNvCxnSpPr>
              <a:cxnSpLocks noChangeShapeType="1"/>
            </p:cNvCxnSpPr>
            <p:nvPr/>
          </p:nvCxnSpPr>
          <p:spPr bwMode="auto">
            <a:xfrm>
              <a:off x="4183" y="4181"/>
              <a:ext cx="5339" cy="2191"/>
            </a:xfrm>
            <a:prstGeom prst="straightConnector1">
              <a:avLst/>
            </a:prstGeom>
            <a:noFill/>
            <a:ln w="9525">
              <a:solidFill>
                <a:srgbClr val="000000"/>
              </a:solidFill>
              <a:round/>
              <a:headEnd/>
              <a:tailEnd type="triangle" w="med" len="med"/>
            </a:ln>
          </p:spPr>
        </p:cxnSp>
        <p:cxnSp>
          <p:nvCxnSpPr>
            <p:cNvPr id="8246" name="AutoShape 54"/>
            <p:cNvCxnSpPr>
              <a:cxnSpLocks noChangeShapeType="1"/>
            </p:cNvCxnSpPr>
            <p:nvPr/>
          </p:nvCxnSpPr>
          <p:spPr bwMode="auto">
            <a:xfrm flipV="1">
              <a:off x="6382" y="7142"/>
              <a:ext cx="3376" cy="3830"/>
            </a:xfrm>
            <a:prstGeom prst="straightConnector1">
              <a:avLst/>
            </a:prstGeom>
            <a:noFill/>
            <a:ln w="9525">
              <a:solidFill>
                <a:srgbClr val="000000"/>
              </a:solidFill>
              <a:round/>
              <a:headEnd/>
              <a:tailEnd type="triangle" w="med" len="med"/>
            </a:ln>
          </p:spPr>
        </p:cxnSp>
      </p:gr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0"/>
            <a:ext cx="8534400" cy="6740307"/>
          </a:xfrm>
          <a:prstGeom prst="rect">
            <a:avLst/>
          </a:prstGeom>
        </p:spPr>
        <p:txBody>
          <a:bodyPr wrap="square">
            <a:spAutoFit/>
          </a:bodyPr>
          <a:lstStyle/>
          <a:p>
            <a:pPr lvl="0" indent="457200" algn="ctr" fontAlgn="base">
              <a:lnSpc>
                <a:spcPct val="150000"/>
              </a:lnSpc>
              <a:spcBef>
                <a:spcPct val="0"/>
              </a:spcBef>
              <a:spcAft>
                <a:spcPct val="0"/>
              </a:spcAft>
              <a:tabLst>
                <a:tab pos="0" algn="l"/>
              </a:tabLst>
            </a:pPr>
            <a:r>
              <a:rPr lang="en-US" b="1" dirty="0" smtClean="0">
                <a:latin typeface="Times New Roman" pitchFamily="18" charset="0"/>
                <a:ea typeface="Times New Roman" pitchFamily="18" charset="0"/>
                <a:cs typeface="Times New Roman" pitchFamily="18" charset="0"/>
              </a:rPr>
              <a:t>CHAPTER 5</a:t>
            </a:r>
            <a:endParaRPr lang="en-US" dirty="0" smtClean="0">
              <a:latin typeface="Arial" pitchFamily="34" charset="0"/>
              <a:ea typeface="Times New Roman" pitchFamily="18" charset="0"/>
              <a:cs typeface="Arial" pitchFamily="34" charset="0"/>
            </a:endParaRPr>
          </a:p>
          <a:p>
            <a:pPr lvl="0" algn="ctr" eaLnBrk="0" fontAlgn="base" hangingPunct="0">
              <a:lnSpc>
                <a:spcPct val="150000"/>
              </a:lnSpc>
              <a:spcBef>
                <a:spcPct val="0"/>
              </a:spcBef>
              <a:spcAft>
                <a:spcPct val="0"/>
              </a:spcAft>
              <a:tabLst>
                <a:tab pos="0" algn="l"/>
              </a:tabLst>
            </a:pPr>
            <a:r>
              <a:rPr lang="en-US" sz="1400" b="1" dirty="0" smtClean="0">
                <a:latin typeface="Times New Roman" pitchFamily="18" charset="0"/>
                <a:ea typeface="Times New Roman" pitchFamily="18" charset="0"/>
                <a:cs typeface="Times New Roman" pitchFamily="18" charset="0"/>
              </a:rPr>
              <a:t>DEVELOPMENT TOOLS</a:t>
            </a:r>
            <a:endParaRPr lang="en-US" sz="1400" dirty="0" smtClean="0">
              <a:latin typeface="Arial" pitchFamily="34" charset="0"/>
              <a:ea typeface="Times New Roman" pitchFamily="18" charset="0"/>
              <a:cs typeface="Arial" pitchFamily="34" charset="0"/>
            </a:endParaRPr>
          </a:p>
          <a:p>
            <a:pPr lvl="0" algn="just" eaLnBrk="0" fontAlgn="base" hangingPunct="0">
              <a:lnSpc>
                <a:spcPct val="150000"/>
              </a:lnSpc>
              <a:spcBef>
                <a:spcPct val="0"/>
              </a:spcBef>
              <a:spcAft>
                <a:spcPct val="0"/>
              </a:spcAft>
              <a:tabLst>
                <a:tab pos="0" algn="l"/>
              </a:tabLst>
            </a:pPr>
            <a:r>
              <a:rPr lang="en-US" b="1" dirty="0" smtClean="0">
                <a:latin typeface="Times New Roman" pitchFamily="18" charset="0"/>
                <a:ea typeface="Times New Roman" pitchFamily="18" charset="0"/>
                <a:cs typeface="Times New Roman" pitchFamily="18" charset="0"/>
              </a:rPr>
              <a:t>5.1  </a:t>
            </a:r>
            <a:r>
              <a:rPr lang="en-US" sz="1400" b="1" dirty="0" smtClean="0">
                <a:latin typeface="Times New Roman" pitchFamily="18" charset="0"/>
                <a:ea typeface="Times New Roman" pitchFamily="18" charset="0"/>
                <a:cs typeface="Times New Roman" pitchFamily="18" charset="0"/>
              </a:rPr>
              <a:t>GENERAL</a:t>
            </a:r>
            <a:endParaRPr lang="en-US" dirty="0" smtClean="0">
              <a:latin typeface="Arial" pitchFamily="34" charset="0"/>
              <a:ea typeface="Times New Roman" pitchFamily="18" charset="0"/>
              <a:cs typeface="Arial" pitchFamily="34" charset="0"/>
            </a:endParaRPr>
          </a:p>
          <a:p>
            <a:pPr lvl="0" indent="457200" algn="just" eaLnBrk="0" fontAlgn="base" hangingPunct="0">
              <a:lnSpc>
                <a:spcPct val="150000"/>
              </a:lnSpc>
              <a:spcBef>
                <a:spcPct val="0"/>
              </a:spcBef>
              <a:spcAft>
                <a:spcPct val="0"/>
              </a:spcAft>
              <a:tabLst>
                <a:tab pos="0" algn="l"/>
              </a:tabLst>
            </a:pPr>
            <a:r>
              <a:rPr lang="en-US" sz="1400" dirty="0" smtClean="0">
                <a:latin typeface="Times New Roman" pitchFamily="18" charset="0"/>
                <a:ea typeface="Times New Roman" pitchFamily="18" charset="0"/>
                <a:cs typeface="Times New Roman" pitchFamily="18" charset="0"/>
              </a:rPr>
              <a:t>	This chapter is about the software language and the tools used in the development of the project. The platform used here is JAVA. The Primary languages are JAVA,J2EE and J2ME. In this project J2EE is chosen for implementation</a:t>
            </a:r>
          </a:p>
          <a:p>
            <a:pPr lvl="0" indent="457200" eaLnBrk="0" fontAlgn="base" hangingPunct="0">
              <a:lnSpc>
                <a:spcPct val="150000"/>
              </a:lnSpc>
              <a:spcBef>
                <a:spcPct val="0"/>
              </a:spcBef>
              <a:spcAft>
                <a:spcPct val="0"/>
              </a:spcAft>
              <a:tabLst>
                <a:tab pos="0" algn="l"/>
              </a:tabLst>
            </a:pPr>
            <a:r>
              <a:rPr lang="en-US" sz="1400" b="1" dirty="0" smtClean="0">
                <a:latin typeface="Times New Roman" pitchFamily="18" charset="0"/>
                <a:ea typeface="Times New Roman" pitchFamily="18" charset="0"/>
                <a:cs typeface="Times New Roman" pitchFamily="18" charset="0"/>
              </a:rPr>
              <a:t>5.2 FEATURES OF JAVA</a:t>
            </a:r>
            <a:endParaRPr lang="en-US" sz="1400" dirty="0" smtClean="0">
              <a:latin typeface="Times New Roman" pitchFamily="18" charset="0"/>
              <a:ea typeface="Times New Roman" pitchFamily="18" charset="0"/>
              <a:cs typeface="Times New Roman" pitchFamily="18" charset="0"/>
            </a:endParaRPr>
          </a:p>
          <a:p>
            <a:pPr lvl="0" indent="457200" eaLnBrk="0" fontAlgn="base" hangingPunct="0">
              <a:lnSpc>
                <a:spcPct val="150000"/>
              </a:lnSpc>
              <a:spcBef>
                <a:spcPct val="0"/>
              </a:spcBef>
              <a:spcAft>
                <a:spcPct val="0"/>
              </a:spcAft>
              <a:tabLst>
                <a:tab pos="0" algn="l"/>
              </a:tabLst>
            </a:pPr>
            <a:r>
              <a:rPr lang="en-US" sz="1400" b="1" dirty="0" smtClean="0">
                <a:latin typeface="Times New Roman" pitchFamily="18" charset="0"/>
                <a:ea typeface="Times New Roman" pitchFamily="18" charset="0"/>
                <a:cs typeface="Times New Roman" pitchFamily="18" charset="0"/>
              </a:rPr>
              <a:t>5.2.1 THE JAVA FRAMEWORK</a:t>
            </a:r>
          </a:p>
          <a:p>
            <a:pPr indent="457200" algn="just" eaLnBrk="0" fontAlgn="base" hangingPunct="0">
              <a:lnSpc>
                <a:spcPct val="150000"/>
              </a:lnSpc>
              <a:spcBef>
                <a:spcPct val="0"/>
              </a:spcBef>
              <a:spcAft>
                <a:spcPct val="0"/>
              </a:spcAft>
              <a:tabLst>
                <a:tab pos="0" algn="l"/>
              </a:tabLst>
            </a:pPr>
            <a:r>
              <a:rPr lang="en-US" sz="1400" b="1" dirty="0" smtClean="0">
                <a:latin typeface="Times New Roman" pitchFamily="18" charset="0"/>
                <a:ea typeface="Times New Roman" pitchFamily="18" charset="0"/>
                <a:cs typeface="Times New Roman" pitchFamily="18" charset="0"/>
              </a:rPr>
              <a:t>Java</a:t>
            </a:r>
            <a:r>
              <a:rPr lang="en-US" sz="1400" dirty="0" smtClean="0">
                <a:latin typeface="Times New Roman" pitchFamily="18" charset="0"/>
                <a:ea typeface="Times New Roman" pitchFamily="18" charset="0"/>
                <a:cs typeface="Times New Roman" pitchFamily="18" charset="0"/>
              </a:rPr>
              <a:t> is a programming language originally developed by James Gosling at Microsystems and released in 1995 as a core component of Sun Microsystems' Java platform. The language derives much of its syntax from C and C++ but has a simpler object model and fewer low-level facilities. Java applications are typically compiled to byte code that can run on any Java Virtual Machine (JVM) regardless of computer architecture. Java is general-purpose, concurrent, class-based, and object-oriented, and is specifically designed to have as few implementation dependencies as possible. It is intended to let application developers "write once, run anywhere". Java is considered by many as one of the most influential programming languages of the 20th century, and is widely used from application software to web applications the java framework is a new platform independent that simplifies application development internet. Java technology's versatility, efficiency, platform portability, and security make it the ideal technology for network computing. From laptops to datacenters, game consoles to scientific supercomputers, cell phones to the Internet, Java is everywhere! </a:t>
            </a:r>
            <a:endParaRPr lang="en-US" sz="1400" dirty="0" smtClean="0">
              <a:latin typeface="Times New Roman" pitchFamily="18" charset="0"/>
              <a:cs typeface="Times New Roman" pitchFamily="18" charset="0"/>
            </a:endParaRPr>
          </a:p>
          <a:p>
            <a:pPr lvl="0" indent="457200" algn="just" eaLnBrk="0" fontAlgn="base" hangingPunct="0">
              <a:lnSpc>
                <a:spcPct val="150000"/>
              </a:lnSpc>
              <a:spcBef>
                <a:spcPct val="0"/>
              </a:spcBef>
              <a:spcAft>
                <a:spcPct val="0"/>
              </a:spcAft>
              <a:tabLst>
                <a:tab pos="0" algn="l"/>
              </a:tabLst>
            </a:pPr>
            <a:r>
              <a:rPr lang="en-US" sz="1400" dirty="0" smtClean="0">
                <a:latin typeface="Times New Roman" pitchFamily="18" charset="0"/>
                <a:ea typeface="Times New Roman" pitchFamily="18" charset="0"/>
                <a:cs typeface="Times New Roman" pitchFamily="18" charset="0"/>
              </a:rPr>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04800" y="228600"/>
            <a:ext cx="8077200" cy="5711952"/>
          </a:xfrm>
        </p:spPr>
        <p:txBody>
          <a:bodyPr>
            <a:noAutofit/>
          </a:bodyPr>
          <a:lstStyle/>
          <a:p>
            <a:pPr lvl="1">
              <a:lnSpc>
                <a:spcPct val="150000"/>
              </a:lnSpc>
              <a:buNone/>
            </a:pPr>
            <a:r>
              <a:rPr lang="en-US" sz="2000" b="1" dirty="0" smtClean="0">
                <a:latin typeface="Times New Roman" pitchFamily="18" charset="0"/>
                <a:cs typeface="Times New Roman" pitchFamily="18" charset="0"/>
              </a:rPr>
              <a:t>1.4 Existing System:</a:t>
            </a:r>
            <a:endParaRPr lang="en-US" sz="1600" dirty="0" smtClean="0">
              <a:latin typeface="Times New Roman" pitchFamily="18" charset="0"/>
              <a:cs typeface="Times New Roman" pitchFamily="18" charset="0"/>
            </a:endParaRPr>
          </a:p>
          <a:p>
            <a:pPr>
              <a:lnSpc>
                <a:spcPct val="150000"/>
              </a:lnSpc>
              <a:buNone/>
            </a:pPr>
            <a:r>
              <a:rPr lang="en-US" sz="1800" dirty="0" smtClean="0">
                <a:latin typeface="Times New Roman" pitchFamily="18" charset="0"/>
                <a:cs typeface="Times New Roman" pitchFamily="18" charset="0"/>
              </a:rPr>
              <a:t>In existing system now a days in hospitals lot of patients are coming to hospital the hospital management don’t know weather who is coming to admit in hospital how is going to register they are not identifying. And what is the problem also they do not understand clearly. If any emergency case is there they are not getting operation at correct time to overcome  all those problems we are going to implement some methods in proposed  system.</a:t>
            </a:r>
          </a:p>
          <a:p>
            <a:pPr>
              <a:lnSpc>
                <a:spcPct val="150000"/>
              </a:lnSpc>
              <a:buNone/>
            </a:pPr>
            <a:r>
              <a:rPr lang="en-US" sz="1800" dirty="0" smtClean="0">
                <a:latin typeface="Times New Roman" pitchFamily="18" charset="0"/>
                <a:cs typeface="Times New Roman" pitchFamily="18" charset="0"/>
              </a:rPr>
              <a:t> </a:t>
            </a:r>
            <a:endParaRPr lang="en-US" sz="1400" dirty="0" smtClean="0">
              <a:latin typeface="Times New Roman" pitchFamily="18" charset="0"/>
              <a:cs typeface="Times New Roman" pitchFamily="18" charset="0"/>
            </a:endParaRPr>
          </a:p>
          <a:p>
            <a:pPr>
              <a:lnSpc>
                <a:spcPct val="150000"/>
              </a:lnSpc>
              <a:buNone/>
            </a:pPr>
            <a:r>
              <a:rPr lang="en-US" sz="1800" dirty="0" smtClean="0">
                <a:latin typeface="Times New Roman" pitchFamily="18" charset="0"/>
                <a:cs typeface="Times New Roman" pitchFamily="18" charset="0"/>
              </a:rPr>
              <a:t> </a:t>
            </a:r>
            <a:endParaRPr lang="en-US" sz="1600" dirty="0" smtClean="0">
              <a:latin typeface="Times New Roman" pitchFamily="18" charset="0"/>
              <a:cs typeface="Times New Roman" pitchFamily="18" charset="0"/>
            </a:endParaRPr>
          </a:p>
          <a:p>
            <a:pPr>
              <a:lnSpc>
                <a:spcPct val="150000"/>
              </a:lnSpc>
              <a:buNone/>
            </a:pPr>
            <a:r>
              <a:rPr lang="en-US" sz="1800" dirty="0" smtClean="0">
                <a:latin typeface="Times New Roman" pitchFamily="18" charset="0"/>
                <a:cs typeface="Times New Roman" pitchFamily="18" charset="0"/>
              </a:rPr>
              <a:t> </a:t>
            </a:r>
            <a:endParaRPr lang="en-US" sz="1600" dirty="0">
              <a:latin typeface="Times New Roman" pitchFamily="18" charset="0"/>
              <a:cs typeface="Times New Roman" pitchFamily="18"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
            <a:ext cx="8610600" cy="6740307"/>
          </a:xfrm>
          <a:prstGeom prst="rect">
            <a:avLst/>
          </a:prstGeom>
        </p:spPr>
        <p:txBody>
          <a:bodyPr wrap="square">
            <a:spAutoFit/>
          </a:bodyPr>
          <a:lstStyle/>
          <a:p>
            <a:pPr lvl="0" algn="just" fontAlgn="base">
              <a:lnSpc>
                <a:spcPct val="150000"/>
              </a:lnSpc>
              <a:spcBef>
                <a:spcPct val="0"/>
              </a:spcBef>
              <a:spcAft>
                <a:spcPct val="0"/>
              </a:spcAft>
            </a:pPr>
            <a:r>
              <a:rPr lang="en-US" sz="1600" b="1" dirty="0" smtClean="0">
                <a:latin typeface="Times New Roman" pitchFamily="18" charset="0"/>
                <a:ea typeface="Times New Roman" pitchFamily="18" charset="0"/>
                <a:cs typeface="Times New Roman" pitchFamily="18" charset="0"/>
              </a:rPr>
              <a:t>5.2.2 OBJECTIVES OF JAVA</a:t>
            </a:r>
            <a:endParaRPr lang="en-US" sz="1600" dirty="0" smtClean="0">
              <a:latin typeface="Times New Roman" pitchFamily="18" charset="0"/>
              <a:ea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600" dirty="0" smtClean="0">
                <a:latin typeface="Times New Roman" pitchFamily="18" charset="0"/>
                <a:ea typeface="Times New Roman" pitchFamily="18" charset="0"/>
                <a:cs typeface="Times New Roman" pitchFamily="18" charset="0"/>
              </a:rPr>
              <a:t>To see places of Java in Action in our daily life, explore java.com. </a:t>
            </a:r>
            <a:endParaRPr lang="en-US" sz="1600" b="1" i="1" dirty="0" smtClean="0">
              <a:latin typeface="Times New Roman" pitchFamily="18" charset="0"/>
              <a:ea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600" b="1" dirty="0" smtClean="0">
                <a:latin typeface="Times New Roman" pitchFamily="18" charset="0"/>
                <a:ea typeface="Times New Roman" pitchFamily="18" charset="0"/>
                <a:cs typeface="Times New Roman" pitchFamily="18" charset="0"/>
              </a:rPr>
              <a:t>Why Software Developers Choose Java</a:t>
            </a:r>
            <a:endParaRPr lang="en-US" sz="1600" b="1" i="1" dirty="0" smtClean="0">
              <a:latin typeface="Times New Roman" pitchFamily="18" charset="0"/>
              <a:ea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600" dirty="0" smtClean="0">
                <a:latin typeface="Times New Roman" pitchFamily="18" charset="0"/>
                <a:ea typeface="Times New Roman" pitchFamily="18" charset="0"/>
                <a:cs typeface="Times New Roman" pitchFamily="18" charset="0"/>
              </a:rPr>
              <a:t>Java has been tested, refined, extended, and proven by a dedicated community. And numbering more than 6.5 million developers, it's the largest and most active on the planet. With its versatility, efficiency, and portability, Java has become invaluable to developers by enabling them to: </a:t>
            </a: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buFontTx/>
              <a:buChar char="•"/>
            </a:pPr>
            <a:r>
              <a:rPr lang="en-US" sz="1600" dirty="0" smtClean="0">
                <a:latin typeface="Times New Roman" pitchFamily="18" charset="0"/>
                <a:ea typeface="Times New Roman" pitchFamily="18" charset="0"/>
                <a:cs typeface="Times New Roman" pitchFamily="18" charset="0"/>
              </a:rPr>
              <a:t>Write software on one platform and run it on virtually any other platform </a:t>
            </a:r>
          </a:p>
          <a:p>
            <a:pPr lvl="0" algn="just" eaLnBrk="0" fontAlgn="base" hangingPunct="0">
              <a:lnSpc>
                <a:spcPct val="150000"/>
              </a:lnSpc>
              <a:spcBef>
                <a:spcPct val="0"/>
              </a:spcBef>
              <a:spcAft>
                <a:spcPct val="0"/>
              </a:spcAft>
              <a:buFontTx/>
              <a:buChar char="•"/>
            </a:pPr>
            <a:r>
              <a:rPr lang="en-US" sz="1600" dirty="0" smtClean="0">
                <a:latin typeface="Times New Roman" pitchFamily="18" charset="0"/>
                <a:ea typeface="Times New Roman" pitchFamily="18" charset="0"/>
                <a:cs typeface="Times New Roman" pitchFamily="18" charset="0"/>
              </a:rPr>
              <a:t>Create programs to run within a Web browser and Web services </a:t>
            </a:r>
          </a:p>
          <a:p>
            <a:pPr lvl="0" algn="just" eaLnBrk="0" fontAlgn="base" hangingPunct="0">
              <a:lnSpc>
                <a:spcPct val="150000"/>
              </a:lnSpc>
              <a:spcBef>
                <a:spcPct val="0"/>
              </a:spcBef>
              <a:spcAft>
                <a:spcPct val="0"/>
              </a:spcAft>
              <a:buFontTx/>
              <a:buChar char="•"/>
            </a:pPr>
            <a:r>
              <a:rPr lang="en-US" sz="1600" dirty="0" smtClean="0">
                <a:latin typeface="Times New Roman" pitchFamily="18" charset="0"/>
                <a:ea typeface="Times New Roman" pitchFamily="18" charset="0"/>
                <a:cs typeface="Times New Roman" pitchFamily="18" charset="0"/>
              </a:rPr>
              <a:t>Develop server-side applications for online forums, stores, polls, HTML forms processing, and more </a:t>
            </a:r>
          </a:p>
          <a:p>
            <a:pPr lvl="0" algn="just" eaLnBrk="0" fontAlgn="base" hangingPunct="0">
              <a:lnSpc>
                <a:spcPct val="150000"/>
              </a:lnSpc>
              <a:spcBef>
                <a:spcPct val="0"/>
              </a:spcBef>
              <a:spcAft>
                <a:spcPct val="0"/>
              </a:spcAft>
              <a:buFontTx/>
              <a:buChar char="•"/>
            </a:pPr>
            <a:r>
              <a:rPr lang="en-US" sz="1600" dirty="0" smtClean="0">
                <a:latin typeface="Times New Roman" pitchFamily="18" charset="0"/>
                <a:ea typeface="Times New Roman" pitchFamily="18" charset="0"/>
                <a:cs typeface="Times New Roman" pitchFamily="18" charset="0"/>
              </a:rPr>
              <a:t>Combine applications or services using the Java language to create highly customized applications or services </a:t>
            </a:r>
          </a:p>
          <a:p>
            <a:pPr lvl="0" algn="just" eaLnBrk="0" fontAlgn="base" hangingPunct="0">
              <a:lnSpc>
                <a:spcPct val="150000"/>
              </a:lnSpc>
              <a:spcBef>
                <a:spcPct val="0"/>
              </a:spcBef>
              <a:spcAft>
                <a:spcPct val="0"/>
              </a:spcAft>
              <a:buFontTx/>
              <a:buChar char="•"/>
            </a:pPr>
            <a:r>
              <a:rPr lang="en-US" sz="1600" dirty="0" smtClean="0">
                <a:latin typeface="Times New Roman" pitchFamily="18" charset="0"/>
                <a:ea typeface="Times New Roman" pitchFamily="18" charset="0"/>
                <a:cs typeface="Times New Roman" pitchFamily="18" charset="0"/>
              </a:rPr>
              <a:t>Write powerful and efficient applications for mobile phones, remote processors, low-cost consumer products, and practically any other device with a digital heartbeat </a:t>
            </a:r>
          </a:p>
          <a:p>
            <a:pPr lvl="0" algn="just" eaLnBrk="0" fontAlgn="base" hangingPunct="0">
              <a:lnSpc>
                <a:spcPct val="150000"/>
              </a:lnSpc>
              <a:spcBef>
                <a:spcPct val="0"/>
              </a:spcBef>
              <a:spcAft>
                <a:spcPct val="0"/>
              </a:spcAft>
            </a:pPr>
            <a:r>
              <a:rPr lang="en-US" sz="1600" b="1" dirty="0" smtClean="0">
                <a:latin typeface="Times New Roman" pitchFamily="18" charset="0"/>
                <a:ea typeface="Times New Roman" pitchFamily="18" charset="0"/>
                <a:cs typeface="Times New Roman" pitchFamily="18" charset="0"/>
              </a:rPr>
              <a:t>Some Ways Software Developers Learn Java</a:t>
            </a:r>
            <a:endParaRPr lang="en-US" sz="1600" b="1" i="1" dirty="0" smtClean="0">
              <a:latin typeface="Times New Roman" pitchFamily="18" charset="0"/>
              <a:ea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600" dirty="0" smtClean="0">
                <a:latin typeface="Times New Roman" pitchFamily="18" charset="0"/>
                <a:ea typeface="Times New Roman" pitchFamily="18" charset="0"/>
                <a:cs typeface="Times New Roman" pitchFamily="18" charset="0"/>
              </a:rPr>
              <a:t>Today, many colleges and universities offer courses in programming for the Java platform. In addition, developers can also enhance their Java programming skills by reading Sun's java.sun.com Web site, subscribing to Java technology-focused newsletters, using the Java Tutorial and the New to Java Programming Center, and signing up for Web, virtual, or instructor-led courses.</a:t>
            </a:r>
            <a:r>
              <a:rPr lang="en-US" sz="1600" b="1" dirty="0" smtClean="0">
                <a:latin typeface="Times New Roman" pitchFamily="18" charset="0"/>
                <a:ea typeface="Times New Roman" pitchFamily="18" charset="0"/>
                <a:cs typeface="Times New Roman" pitchFamily="18" charset="0"/>
              </a:rPr>
              <a:t> </a:t>
            </a:r>
            <a:endParaRPr lang="en-US" sz="1600" dirty="0" smtClean="0">
              <a:latin typeface="Times New Roman" pitchFamily="18" charset="0"/>
              <a:cs typeface="Times New Roman" pitchFamily="18"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152400"/>
            <a:ext cx="8534400" cy="6663363"/>
          </a:xfrm>
          <a:prstGeom prst="rect">
            <a:avLst/>
          </a:prstGeom>
        </p:spPr>
        <p:txBody>
          <a:bodyPr wrap="square">
            <a:spAutoFit/>
          </a:bodyPr>
          <a:lstStyle/>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To be an Object Oriented language, any language must follow at least the four characteristics.</a:t>
            </a:r>
            <a:endParaRPr lang="en-US" sz="9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1. Inheritance   :It is the process of creating the new classes and using the behavior of the existing classes by extending them just to reuse  the existing code and adding addition a  features as needed. </a:t>
            </a:r>
            <a:endParaRPr lang="en-US" sz="9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2. Encapsulation: It is the mechanism of combining the information and providing the abstraction.</a:t>
            </a:r>
            <a:endParaRPr lang="en-US" sz="9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3. Polymorphism: As the name suggest one name multiple form, Polymorphism is the way of providing the different functionality by the functions having the same name based on the signatures of the  methods. </a:t>
            </a:r>
            <a:endParaRPr lang="en-US" sz="9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4. Dynamic binding: Sometimes we don't have the knowledge of objects about their specific types while writing our code. It is the way of providing the maximum functionality to a program about the specific type at runtime</a:t>
            </a:r>
            <a:r>
              <a:rPr lang="en-US" sz="1600" dirty="0" smtClean="0">
                <a:latin typeface="Times New Roman" pitchFamily="18" charset="0"/>
                <a:ea typeface="Times New Roman" pitchFamily="18" charset="0"/>
                <a:cs typeface="Times New Roman" pitchFamily="18" charset="0"/>
              </a:rPr>
              <a:t>. </a:t>
            </a:r>
            <a:r>
              <a:rPr lang="en-US" sz="1050" dirty="0" smtClean="0">
                <a:latin typeface="Times New Roman" pitchFamily="18" charset="0"/>
                <a:ea typeface="Times New Roman" pitchFamily="18" charset="0"/>
                <a:cs typeface="Times New Roman" pitchFamily="18" charset="0"/>
              </a:rPr>
              <a:t>   </a:t>
            </a:r>
          </a:p>
          <a:p>
            <a:pPr lvl="0" algn="just" fontAlgn="base">
              <a:spcBef>
                <a:spcPct val="0"/>
              </a:spcBef>
              <a:spcAft>
                <a:spcPct val="0"/>
              </a:spcAft>
            </a:pPr>
            <a:r>
              <a:rPr lang="en-US" sz="1600" b="1" dirty="0" smtClean="0">
                <a:latin typeface="Times New Roman" pitchFamily="18" charset="0"/>
                <a:ea typeface="Times New Roman" pitchFamily="18" charset="0"/>
                <a:cs typeface="Times New Roman" pitchFamily="18" charset="0"/>
              </a:rPr>
              <a:t>5.2.3 JAVA SWING OVERVIEW</a:t>
            </a:r>
            <a:endParaRPr lang="en-US" sz="1600" dirty="0" smtClean="0">
              <a:latin typeface="Times New Roman" pitchFamily="18" charset="0"/>
              <a:ea typeface="Times New Roman" pitchFamily="18" charset="0"/>
              <a:cs typeface="Times New Roman" pitchFamily="18" charset="0"/>
            </a:endParaRPr>
          </a:p>
          <a:p>
            <a:pPr lvl="0" algn="just" eaLnBrk="0" fontAlgn="base" hangingPunct="0">
              <a:spcBef>
                <a:spcPct val="0"/>
              </a:spcBef>
              <a:spcAft>
                <a:spcPct val="0"/>
              </a:spcAft>
            </a:pPr>
            <a:r>
              <a:rPr lang="en-US" sz="1600" b="1" dirty="0" smtClean="0">
                <a:latin typeface="Times New Roman" pitchFamily="18" charset="0"/>
                <a:ea typeface="Times New Roman" pitchFamily="18" charset="0"/>
                <a:cs typeface="Times New Roman" pitchFamily="18" charset="0"/>
              </a:rPr>
              <a:t>Abstract Window Toolkit (AWT) is cross-platform</a:t>
            </a:r>
            <a:endParaRPr lang="en-US" sz="1600" dirty="0" smtClean="0">
              <a:latin typeface="Times New Roman" pitchFamily="18" charset="0"/>
              <a:ea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Swing provides many controls and widgets to build user interfaces with. Swing class names typically begin with a J such as </a:t>
            </a:r>
            <a:r>
              <a:rPr lang="en-US" sz="1400" dirty="0" err="1" smtClean="0">
                <a:latin typeface="Times New Roman" pitchFamily="18" charset="0"/>
                <a:ea typeface="Times New Roman" pitchFamily="18" charset="0"/>
                <a:cs typeface="Times New Roman" pitchFamily="18" charset="0"/>
              </a:rPr>
              <a:t>JButton</a:t>
            </a:r>
            <a:r>
              <a:rPr lang="en-US" sz="1400" dirty="0" smtClean="0">
                <a:latin typeface="Times New Roman" pitchFamily="18" charset="0"/>
                <a:ea typeface="Times New Roman" pitchFamily="18" charset="0"/>
                <a:cs typeface="Times New Roman" pitchFamily="18" charset="0"/>
              </a:rPr>
              <a:t>, </a:t>
            </a:r>
            <a:r>
              <a:rPr lang="en-US" sz="1400" dirty="0" err="1" smtClean="0">
                <a:latin typeface="Times New Roman" pitchFamily="18" charset="0"/>
                <a:ea typeface="Times New Roman" pitchFamily="18" charset="0"/>
                <a:cs typeface="Times New Roman" pitchFamily="18" charset="0"/>
              </a:rPr>
              <a:t>JList</a:t>
            </a:r>
            <a:r>
              <a:rPr lang="en-US" sz="1400" dirty="0" smtClean="0">
                <a:latin typeface="Times New Roman" pitchFamily="18" charset="0"/>
                <a:ea typeface="Times New Roman" pitchFamily="18" charset="0"/>
                <a:cs typeface="Times New Roman" pitchFamily="18" charset="0"/>
              </a:rPr>
              <a:t>, </a:t>
            </a:r>
            <a:r>
              <a:rPr lang="en-US" sz="1400" dirty="0" err="1" smtClean="0">
                <a:latin typeface="Times New Roman" pitchFamily="18" charset="0"/>
                <a:ea typeface="Times New Roman" pitchFamily="18" charset="0"/>
                <a:cs typeface="Times New Roman" pitchFamily="18" charset="0"/>
              </a:rPr>
              <a:t>JFrame</a:t>
            </a:r>
            <a:r>
              <a:rPr lang="en-US" sz="1400" dirty="0" smtClean="0">
                <a:latin typeface="Times New Roman" pitchFamily="18" charset="0"/>
                <a:ea typeface="Times New Roman" pitchFamily="18" charset="0"/>
                <a:cs typeface="Times New Roman" pitchFamily="18" charset="0"/>
              </a:rPr>
              <a:t>. This is mainly to differentiate them from their AWT counterparts and in general is one-to-one replacements. Swing is built on the concept of Lightweight components </a:t>
            </a:r>
            <a:r>
              <a:rPr lang="en-US" sz="1400" dirty="0" err="1" smtClean="0">
                <a:latin typeface="Times New Roman" pitchFamily="18" charset="0"/>
                <a:ea typeface="Times New Roman" pitchFamily="18" charset="0"/>
                <a:cs typeface="Times New Roman" pitchFamily="18" charset="0"/>
              </a:rPr>
              <a:t>vs</a:t>
            </a:r>
            <a:r>
              <a:rPr lang="en-US" sz="1400" dirty="0" smtClean="0">
                <a:latin typeface="Times New Roman" pitchFamily="18" charset="0"/>
                <a:ea typeface="Times New Roman" pitchFamily="18" charset="0"/>
                <a:cs typeface="Times New Roman" pitchFamily="18" charset="0"/>
              </a:rPr>
              <a:t> AWT and SWT's concept of Heavyweight components. The difference between the two is that the Lightweight components are rendered (drawn) using purely Java code, such as </a:t>
            </a:r>
            <a:r>
              <a:rPr lang="en-US" sz="1400" dirty="0" err="1" smtClean="0">
                <a:latin typeface="Times New Roman" pitchFamily="18" charset="0"/>
                <a:ea typeface="Times New Roman" pitchFamily="18" charset="0"/>
                <a:cs typeface="Times New Roman" pitchFamily="18" charset="0"/>
              </a:rPr>
              <a:t>drawLine</a:t>
            </a:r>
            <a:r>
              <a:rPr lang="en-US" sz="1400" dirty="0" smtClean="0">
                <a:latin typeface="Times New Roman" pitchFamily="18" charset="0"/>
                <a:ea typeface="Times New Roman" pitchFamily="18" charset="0"/>
                <a:cs typeface="Times New Roman" pitchFamily="18" charset="0"/>
              </a:rPr>
              <a:t> and </a:t>
            </a:r>
            <a:r>
              <a:rPr lang="en-US" sz="1400" dirty="0" err="1" smtClean="0">
                <a:latin typeface="Times New Roman" pitchFamily="18" charset="0"/>
                <a:ea typeface="Times New Roman" pitchFamily="18" charset="0"/>
                <a:cs typeface="Times New Roman" pitchFamily="18" charset="0"/>
              </a:rPr>
              <a:t>drawImage</a:t>
            </a:r>
            <a:r>
              <a:rPr lang="en-US" sz="1400" dirty="0" smtClean="0">
                <a:latin typeface="Times New Roman" pitchFamily="18" charset="0"/>
                <a:ea typeface="Times New Roman" pitchFamily="18" charset="0"/>
                <a:cs typeface="Times New Roman" pitchFamily="18" charset="0"/>
              </a:rPr>
              <a:t>, whereas Heavyweight components use the native operating system to render the components.</a:t>
            </a: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Some components in Swing are actually heavyweight components. The top-level classes and any derived from them are heavyweight as they extend the AWT versions. This is needed because at the root of the UI, the parent windows need to be provided by the OS. These top-level classes include </a:t>
            </a:r>
            <a:r>
              <a:rPr lang="en-US" sz="1400" dirty="0" err="1" smtClean="0">
                <a:latin typeface="Times New Roman" pitchFamily="18" charset="0"/>
                <a:ea typeface="Times New Roman" pitchFamily="18" charset="0"/>
                <a:cs typeface="Times New Roman" pitchFamily="18" charset="0"/>
              </a:rPr>
              <a:t>JWindow</a:t>
            </a:r>
            <a:r>
              <a:rPr lang="en-US" sz="1400" dirty="0" smtClean="0">
                <a:latin typeface="Times New Roman" pitchFamily="18" charset="0"/>
                <a:ea typeface="Times New Roman" pitchFamily="18" charset="0"/>
                <a:cs typeface="Times New Roman" pitchFamily="18" charset="0"/>
              </a:rPr>
              <a:t>, </a:t>
            </a:r>
            <a:r>
              <a:rPr lang="en-US" sz="1400" dirty="0" err="1" smtClean="0">
                <a:latin typeface="Times New Roman" pitchFamily="18" charset="0"/>
                <a:ea typeface="Times New Roman" pitchFamily="18" charset="0"/>
                <a:cs typeface="Times New Roman" pitchFamily="18" charset="0"/>
              </a:rPr>
              <a:t>JFrame</a:t>
            </a:r>
            <a:r>
              <a:rPr lang="en-US" sz="1400" dirty="0" smtClean="0">
                <a:latin typeface="Times New Roman" pitchFamily="18" charset="0"/>
                <a:ea typeface="Times New Roman" pitchFamily="18" charset="0"/>
                <a:cs typeface="Times New Roman" pitchFamily="18" charset="0"/>
              </a:rPr>
              <a:t>, </a:t>
            </a:r>
            <a:r>
              <a:rPr lang="en-US" sz="1400" dirty="0" err="1" smtClean="0">
                <a:latin typeface="Times New Roman" pitchFamily="18" charset="0"/>
                <a:ea typeface="Times New Roman" pitchFamily="18" charset="0"/>
                <a:cs typeface="Times New Roman" pitchFamily="18" charset="0"/>
              </a:rPr>
              <a:t>JDialog</a:t>
            </a:r>
            <a:r>
              <a:rPr lang="en-US" sz="1400" dirty="0" smtClean="0">
                <a:latin typeface="Times New Roman" pitchFamily="18" charset="0"/>
                <a:ea typeface="Times New Roman" pitchFamily="18" charset="0"/>
                <a:cs typeface="Times New Roman" pitchFamily="18" charset="0"/>
              </a:rPr>
              <a:t> and </a:t>
            </a:r>
            <a:r>
              <a:rPr lang="en-US" sz="1400" dirty="0" err="1" smtClean="0">
                <a:latin typeface="Times New Roman" pitchFamily="18" charset="0"/>
                <a:ea typeface="Times New Roman" pitchFamily="18" charset="0"/>
                <a:cs typeface="Times New Roman" pitchFamily="18" charset="0"/>
              </a:rPr>
              <a:t>JApplet</a:t>
            </a:r>
            <a:r>
              <a:rPr lang="en-US" sz="1400" dirty="0" smtClean="0">
                <a:latin typeface="Times New Roman" pitchFamily="18" charset="0"/>
                <a:ea typeface="Times New Roman" pitchFamily="18" charset="0"/>
                <a:cs typeface="Times New Roman" pitchFamily="18" charset="0"/>
              </a:rPr>
              <a:t>. All Swing components to be rendered to the screen must be able to trace their way to a root window of one of those classes.</a:t>
            </a:r>
            <a:endParaRPr lang="en-US" sz="2000" dirty="0" smtClean="0">
              <a:latin typeface="Times New Roman" pitchFamily="18" charset="0"/>
              <a:cs typeface="Times New Roman" pitchFamily="18" charset="0"/>
            </a:endParaRPr>
          </a:p>
          <a:p>
            <a:pPr lvl="0" algn="just" eaLnBrk="0" fontAlgn="base" hangingPunct="0">
              <a:spcBef>
                <a:spcPct val="0"/>
              </a:spcBef>
              <a:spcAft>
                <a:spcPct val="0"/>
              </a:spcAft>
            </a:pPr>
            <a:endParaRPr lang="en-US" sz="1400" dirty="0" smtClean="0">
              <a:latin typeface="Times New Roman" pitchFamily="18" charset="0"/>
              <a:cs typeface="Times New Roman" pitchFamily="18"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52400"/>
            <a:ext cx="8458200" cy="7409721"/>
          </a:xfrm>
          <a:prstGeom prst="rect">
            <a:avLst/>
          </a:prstGeom>
        </p:spPr>
        <p:txBody>
          <a:bodyPr wrap="square">
            <a:spAutoFit/>
          </a:bodyPr>
          <a:lstStyle/>
          <a:p>
            <a:pPr algn="just">
              <a:lnSpc>
                <a:spcPct val="150000"/>
              </a:lnSpc>
            </a:pPr>
            <a:r>
              <a:rPr lang="en-IN" sz="1400" b="1" dirty="0" smtClean="0">
                <a:latin typeface="Times New Roman" pitchFamily="18" charset="0"/>
                <a:cs typeface="Times New Roman" pitchFamily="18" charset="0"/>
              </a:rPr>
              <a:t>Note</a:t>
            </a:r>
            <a:r>
              <a:rPr lang="en-IN" sz="1400" dirty="0" smtClean="0">
                <a:latin typeface="Times New Roman" pitchFamily="18" charset="0"/>
                <a:cs typeface="Times New Roman" pitchFamily="18" charset="0"/>
              </a:rPr>
              <a:t>: It generally it is not a good idea to mix heavyweight components with lightweight components (other than as previously mentioned) as you will encounter layering issues, e.g., a lightweight component that should appear "on top" ends up being obscured by a heavyweight component. The few exceptions to this include using heavyweight components as the root pane and for popup windows. Generally speaking, heavyweight components will render on top of lightweight components and will not be consistent with the look and feel being used in Swing. There are exceptions, but that is an advanced topic. The truly adventurous may want to consider reading this </a:t>
            </a:r>
            <a:r>
              <a:rPr lang="en-IN" sz="1400" u="sng" dirty="0" smtClean="0">
                <a:latin typeface="Times New Roman" pitchFamily="18" charset="0"/>
                <a:cs typeface="Times New Roman" pitchFamily="18" charset="0"/>
                <a:hlinkClick r:id="rId2"/>
              </a:rPr>
              <a:t>article</a:t>
            </a:r>
            <a:r>
              <a:rPr lang="en-IN" sz="1400" dirty="0" smtClean="0">
                <a:latin typeface="Times New Roman" pitchFamily="18" charset="0"/>
                <a:cs typeface="Times New Roman" pitchFamily="18" charset="0"/>
              </a:rPr>
              <a:t> from Sun on mixing heavyweight and lightweight components</a:t>
            </a:r>
          </a:p>
          <a:p>
            <a:pPr lvl="0" algn="just" fontAlgn="base">
              <a:lnSpc>
                <a:spcPct val="150000"/>
              </a:lnSpc>
              <a:spcBef>
                <a:spcPct val="0"/>
              </a:spcBef>
              <a:spcAft>
                <a:spcPct val="0"/>
              </a:spcAft>
            </a:pPr>
            <a:r>
              <a:rPr lang="en-US" sz="1400" b="1" dirty="0" smtClean="0">
                <a:latin typeface="Times New Roman" pitchFamily="18" charset="0"/>
                <a:ea typeface="Times New Roman" pitchFamily="18" charset="0"/>
                <a:cs typeface="Times New Roman" pitchFamily="18" charset="0"/>
              </a:rPr>
              <a:t>5.2.4 Evolution of Collection Framework: </a:t>
            </a:r>
            <a:endParaRPr lang="en-US" sz="900" dirty="0" smtClean="0">
              <a:latin typeface="Arial" pitchFamily="34" charset="0"/>
              <a:cs typeface="Arial" pitchFamily="34"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Almost all collections in Java are derived from the</a:t>
            </a:r>
            <a:r>
              <a:rPr lang="en-US" sz="1400" dirty="0" smtClean="0">
                <a:latin typeface="Calibri"/>
                <a:ea typeface="Times New Roman" pitchFamily="18" charset="0"/>
                <a:cs typeface="Times New Roman" pitchFamily="18" charset="0"/>
              </a:rPr>
              <a:t> </a:t>
            </a:r>
            <a:r>
              <a:rPr lang="en-US" sz="1400" b="1" dirty="0" err="1" smtClean="0">
                <a:latin typeface="Times New Roman" pitchFamily="18" charset="0"/>
                <a:ea typeface="Times New Roman" pitchFamily="18" charset="0"/>
                <a:cs typeface="Times New Roman" pitchFamily="18" charset="0"/>
              </a:rPr>
              <a:t>java.util.Collection</a:t>
            </a:r>
            <a:r>
              <a:rPr lang="en-US" sz="1400" dirty="0" smtClean="0">
                <a:latin typeface="Calibri"/>
                <a:ea typeface="Times New Roman" pitchFamily="18" charset="0"/>
                <a:cs typeface="Times New Roman" pitchFamily="18" charset="0"/>
              </a:rPr>
              <a:t> </a:t>
            </a:r>
            <a:r>
              <a:rPr lang="en-US" sz="1400" dirty="0" smtClean="0">
                <a:latin typeface="Times New Roman" pitchFamily="18" charset="0"/>
                <a:ea typeface="Times New Roman" pitchFamily="18" charset="0"/>
                <a:cs typeface="Times New Roman" pitchFamily="18" charset="0"/>
              </a:rPr>
              <a:t>interface. Collection defines the basic parts of all collections. The interface states the add() and remove() methods for adding to and removing from a collection respectively. Also required is the </a:t>
            </a:r>
            <a:r>
              <a:rPr lang="en-US" sz="1400" dirty="0" err="1" smtClean="0">
                <a:latin typeface="Times New Roman" pitchFamily="18" charset="0"/>
                <a:ea typeface="Times New Roman" pitchFamily="18" charset="0"/>
                <a:cs typeface="Times New Roman" pitchFamily="18" charset="0"/>
              </a:rPr>
              <a:t>toArray</a:t>
            </a:r>
            <a:r>
              <a:rPr lang="en-US" sz="1400" dirty="0" smtClean="0">
                <a:latin typeface="Times New Roman" pitchFamily="18" charset="0"/>
                <a:ea typeface="Times New Roman" pitchFamily="18" charset="0"/>
                <a:cs typeface="Times New Roman" pitchFamily="18" charset="0"/>
              </a:rPr>
              <a:t>() method, which converts the collection into a simple array of all the elements in the collection. Finally, the contains() method checks if a specified element is in the collection. The Collection interface is a </a:t>
            </a:r>
            <a:r>
              <a:rPr lang="en-US" sz="1400" dirty="0" err="1" smtClean="0">
                <a:latin typeface="Times New Roman" pitchFamily="18" charset="0"/>
                <a:ea typeface="Times New Roman" pitchFamily="18" charset="0"/>
                <a:cs typeface="Times New Roman" pitchFamily="18" charset="0"/>
              </a:rPr>
              <a:t>subinterface</a:t>
            </a:r>
            <a:r>
              <a:rPr lang="en-US" sz="1400" dirty="0" smtClean="0">
                <a:latin typeface="Times New Roman" pitchFamily="18" charset="0"/>
                <a:ea typeface="Times New Roman" pitchFamily="18" charset="0"/>
                <a:cs typeface="Times New Roman" pitchFamily="18" charset="0"/>
              </a:rPr>
              <a:t> of</a:t>
            </a:r>
            <a:r>
              <a:rPr lang="en-US" sz="1400" dirty="0" smtClean="0">
                <a:latin typeface="Calibri"/>
                <a:ea typeface="Times New Roman" pitchFamily="18" charset="0"/>
                <a:cs typeface="Times New Roman" pitchFamily="18" charset="0"/>
              </a:rPr>
              <a:t> </a:t>
            </a:r>
            <a:r>
              <a:rPr lang="en-US" sz="1400" b="1" dirty="0" err="1" smtClean="0">
                <a:latin typeface="Times New Roman" pitchFamily="18" charset="0"/>
                <a:ea typeface="Times New Roman" pitchFamily="18" charset="0"/>
                <a:cs typeface="Times New Roman" pitchFamily="18" charset="0"/>
                <a:hlinkClick r:id="rId3"/>
              </a:rPr>
              <a:t>java.util.Iterable</a:t>
            </a:r>
            <a:r>
              <a:rPr lang="en-US" sz="1400" dirty="0" smtClean="0">
                <a:latin typeface="Times New Roman" pitchFamily="18" charset="0"/>
                <a:ea typeface="Times New Roman" pitchFamily="18" charset="0"/>
                <a:cs typeface="Times New Roman" pitchFamily="18" charset="0"/>
              </a:rPr>
              <a:t>, so the </a:t>
            </a:r>
            <a:r>
              <a:rPr lang="en-US" sz="1400" dirty="0" err="1" smtClean="0">
                <a:latin typeface="Times New Roman" pitchFamily="18" charset="0"/>
                <a:ea typeface="Times New Roman" pitchFamily="18" charset="0"/>
                <a:cs typeface="Times New Roman" pitchFamily="18" charset="0"/>
              </a:rPr>
              <a:t>iterator</a:t>
            </a:r>
            <a:r>
              <a:rPr lang="en-US" sz="1400" dirty="0" smtClean="0">
                <a:latin typeface="Times New Roman" pitchFamily="18" charset="0"/>
                <a:ea typeface="Times New Roman" pitchFamily="18" charset="0"/>
                <a:cs typeface="Times New Roman" pitchFamily="18" charset="0"/>
              </a:rPr>
              <a:t>() method is also provided. All collections have an </a:t>
            </a:r>
            <a:r>
              <a:rPr lang="en-US" sz="1400" dirty="0" err="1" smtClean="0">
                <a:latin typeface="Times New Roman" pitchFamily="18" charset="0"/>
                <a:ea typeface="Times New Roman" pitchFamily="18" charset="0"/>
                <a:cs typeface="Times New Roman" pitchFamily="18" charset="0"/>
              </a:rPr>
              <a:t>iterator</a:t>
            </a:r>
            <a:r>
              <a:rPr lang="en-US" sz="1400" dirty="0" smtClean="0">
                <a:latin typeface="Times New Roman" pitchFamily="18" charset="0"/>
                <a:ea typeface="Times New Roman" pitchFamily="18" charset="0"/>
                <a:cs typeface="Times New Roman" pitchFamily="18" charset="0"/>
              </a:rPr>
              <a:t> that goes through all of the elements in the collection. Additionally, Collection is a generic. Any collection can be written to store any class. For example, Collection&lt;String&gt; can hold strings, and the elements from the collection can be used as strings without any casting required.</a:t>
            </a:r>
            <a:endParaRPr lang="en-US" sz="900" dirty="0" smtClean="0">
              <a:latin typeface="Arial" pitchFamily="34" charset="0"/>
              <a:cs typeface="Arial" pitchFamily="34"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There are three main types of collections:</a:t>
            </a:r>
            <a:endParaRPr lang="en-US" sz="900" dirty="0" smtClean="0">
              <a:latin typeface="Arial" pitchFamily="34" charset="0"/>
              <a:cs typeface="Arial" pitchFamily="34" charset="0"/>
            </a:endParaRPr>
          </a:p>
          <a:p>
            <a:pPr lvl="0" algn="just" eaLnBrk="0" fontAlgn="base" hangingPunct="0">
              <a:lnSpc>
                <a:spcPct val="150000"/>
              </a:lnSpc>
              <a:spcBef>
                <a:spcPct val="0"/>
              </a:spcBef>
              <a:spcAft>
                <a:spcPct val="0"/>
              </a:spcAft>
              <a:buFontTx/>
              <a:buChar char="•"/>
            </a:pPr>
            <a:r>
              <a:rPr lang="en-US" sz="1400" dirty="0" smtClean="0">
                <a:latin typeface="Times New Roman" pitchFamily="18" charset="0"/>
                <a:ea typeface="Times New Roman" pitchFamily="18" charset="0"/>
                <a:cs typeface="Times New Roman" pitchFamily="18" charset="0"/>
              </a:rPr>
              <a:t>Lists: always ordered, may contain duplicates and can be handled the same way as usual arrays</a:t>
            </a:r>
            <a:endParaRPr lang="en-US" sz="1200" dirty="0" smtClean="0">
              <a:latin typeface="Calibri" pitchFamily="34" charset="0"/>
              <a:ea typeface="Times New Roman" pitchFamily="18" charset="0"/>
              <a:cs typeface="Times New Roman" pitchFamily="18" charset="0"/>
            </a:endParaRPr>
          </a:p>
          <a:p>
            <a:pPr lvl="0" algn="just" eaLnBrk="0" fontAlgn="base" hangingPunct="0">
              <a:lnSpc>
                <a:spcPct val="150000"/>
              </a:lnSpc>
              <a:spcBef>
                <a:spcPct val="0"/>
              </a:spcBef>
              <a:spcAft>
                <a:spcPct val="0"/>
              </a:spcAft>
              <a:buFontTx/>
              <a:buChar char="•"/>
            </a:pPr>
            <a:r>
              <a:rPr lang="en-US" sz="1400" dirty="0" smtClean="0">
                <a:latin typeface="Times New Roman" pitchFamily="18" charset="0"/>
                <a:ea typeface="Times New Roman" pitchFamily="18" charset="0"/>
                <a:cs typeface="Times New Roman" pitchFamily="18" charset="0"/>
              </a:rPr>
              <a:t>Sets: cannot contain duplicates and provide random access to their elements</a:t>
            </a:r>
            <a:endParaRPr lang="en-US" sz="1200" dirty="0" smtClean="0">
              <a:latin typeface="Calibri" pitchFamily="34" charset="0"/>
              <a:ea typeface="Times New Roman" pitchFamily="18" charset="0"/>
              <a:cs typeface="Times New Roman" pitchFamily="18" charset="0"/>
            </a:endParaRPr>
          </a:p>
          <a:p>
            <a:pPr lvl="0" algn="just" eaLnBrk="0" fontAlgn="base" hangingPunct="0">
              <a:lnSpc>
                <a:spcPct val="150000"/>
              </a:lnSpc>
              <a:spcBef>
                <a:spcPct val="0"/>
              </a:spcBef>
              <a:spcAft>
                <a:spcPct val="0"/>
              </a:spcAft>
              <a:buFontTx/>
              <a:buChar char="•"/>
            </a:pPr>
            <a:r>
              <a:rPr lang="en-US" sz="1400" dirty="0" smtClean="0">
                <a:latin typeface="Times New Roman" pitchFamily="18" charset="0"/>
                <a:ea typeface="Times New Roman" pitchFamily="18" charset="0"/>
                <a:cs typeface="Times New Roman" pitchFamily="18" charset="0"/>
              </a:rPr>
              <a:t>Maps: connect unique keys with values, provide random access to its keys and may host duplicate values</a:t>
            </a:r>
            <a:endParaRPr lang="en-US" sz="900" dirty="0" smtClean="0">
              <a:latin typeface="Arial" pitchFamily="34" charset="0"/>
              <a:cs typeface="Arial" pitchFamily="34" charset="0"/>
            </a:endParaRPr>
          </a:p>
          <a:p>
            <a:pPr lvl="0" algn="just" eaLnBrk="0" fontAlgn="base" hangingPunct="0">
              <a:lnSpc>
                <a:spcPct val="150000"/>
              </a:lnSpc>
              <a:spcBef>
                <a:spcPct val="0"/>
              </a:spcBef>
              <a:spcAft>
                <a:spcPct val="0"/>
              </a:spcAft>
            </a:pPr>
            <a:endParaRPr lang="en-US" sz="1400" dirty="0" smtClean="0">
              <a:latin typeface="Arial" pitchFamily="34" charset="0"/>
              <a:cs typeface="Arial" pitchFamily="34" charset="0"/>
            </a:endParaRPr>
          </a:p>
          <a:p>
            <a:pPr algn="just">
              <a:lnSpc>
                <a:spcPct val="150000"/>
              </a:lnSpc>
            </a:pPr>
            <a:endParaRPr lang="en-US" sz="1400" dirty="0">
              <a:latin typeface="Times New Roman" pitchFamily="18" charset="0"/>
              <a:cs typeface="Times New Roman" pitchFamily="18"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474344"/>
            <a:ext cx="7467600" cy="4062651"/>
          </a:xfrm>
          <a:prstGeom prst="rect">
            <a:avLst/>
          </a:prstGeom>
        </p:spPr>
        <p:txBody>
          <a:bodyPr wrap="square">
            <a:spAutoFit/>
          </a:bodyPr>
          <a:lstStyle/>
          <a:p>
            <a:pPr lvl="0" algn="just" fontAlgn="base">
              <a:spcBef>
                <a:spcPct val="0"/>
              </a:spcBef>
              <a:spcAft>
                <a:spcPct val="0"/>
              </a:spcAft>
            </a:pPr>
            <a:r>
              <a:rPr lang="en-US" dirty="0" smtClean="0">
                <a:latin typeface="Times New Roman" pitchFamily="18" charset="0"/>
                <a:ea typeface="Times New Roman" pitchFamily="18" charset="0"/>
                <a:cs typeface="Times New Roman" pitchFamily="18" charset="0"/>
              </a:rPr>
              <a:t>LIST</a:t>
            </a:r>
            <a:endParaRPr lang="en-US" sz="1050" dirty="0" smtClean="0">
              <a:latin typeface="Arial" pitchFamily="34" charset="0"/>
              <a:cs typeface="Arial" pitchFamily="34" charset="0"/>
            </a:endParaRPr>
          </a:p>
          <a:p>
            <a:pPr lvl="0" algn="just" eaLnBrk="0" fontAlgn="base" hangingPunct="0">
              <a:lnSpc>
                <a:spcPct val="150000"/>
              </a:lnSpc>
              <a:spcBef>
                <a:spcPct val="0"/>
              </a:spcBef>
              <a:spcAft>
                <a:spcPct val="0"/>
              </a:spcAft>
            </a:pPr>
            <a:r>
              <a:rPr lang="en-US" sz="1600" dirty="0" smtClean="0">
                <a:latin typeface="Times New Roman" pitchFamily="18" charset="0"/>
                <a:ea typeface="Times New Roman" pitchFamily="18" charset="0"/>
                <a:cs typeface="Times New Roman" pitchFamily="18" charset="0"/>
              </a:rPr>
              <a:t>Lists are implemented in the JCF via the</a:t>
            </a:r>
            <a:r>
              <a:rPr lang="en-US" sz="1600" dirty="0" smtClean="0">
                <a:latin typeface="Calibri"/>
                <a:ea typeface="Times New Roman" pitchFamily="18" charset="0"/>
                <a:cs typeface="Times New Roman" pitchFamily="18" charset="0"/>
              </a:rPr>
              <a:t> </a:t>
            </a:r>
            <a:r>
              <a:rPr lang="en-US" sz="1600" dirty="0" err="1" smtClean="0">
                <a:latin typeface="Times New Roman" pitchFamily="18" charset="0"/>
                <a:ea typeface="Times New Roman" pitchFamily="18" charset="0"/>
                <a:cs typeface="Times New Roman" pitchFamily="18" charset="0"/>
              </a:rPr>
              <a:t>java.util.List</a:t>
            </a:r>
            <a:r>
              <a:rPr lang="en-US" sz="1600" dirty="0" smtClean="0">
                <a:latin typeface="Calibri"/>
                <a:ea typeface="Times New Roman" pitchFamily="18" charset="0"/>
                <a:cs typeface="Times New Roman" pitchFamily="18" charset="0"/>
              </a:rPr>
              <a:t> </a:t>
            </a:r>
            <a:r>
              <a:rPr lang="en-US" sz="1600" dirty="0" smtClean="0">
                <a:latin typeface="Times New Roman" pitchFamily="18" charset="0"/>
                <a:ea typeface="Times New Roman" pitchFamily="18" charset="0"/>
                <a:cs typeface="Times New Roman" pitchFamily="18" charset="0"/>
              </a:rPr>
              <a:t>interface. It defines a list as essentially a more flexible version of an array. Elements have a specific order, and duplicate elements are allowed. Elements can be placed in a specific position. They can also be searched for within the list. Two concrete classes implement List. The first is</a:t>
            </a:r>
            <a:r>
              <a:rPr lang="en-US" sz="1600" dirty="0" smtClean="0">
                <a:latin typeface="Calibri"/>
                <a:ea typeface="Times New Roman" pitchFamily="18" charset="0"/>
                <a:cs typeface="Times New Roman" pitchFamily="18" charset="0"/>
              </a:rPr>
              <a:t> </a:t>
            </a:r>
            <a:r>
              <a:rPr lang="en-US" sz="1600" dirty="0" err="1" smtClean="0">
                <a:latin typeface="Times New Roman" pitchFamily="18" charset="0"/>
                <a:ea typeface="Times New Roman" pitchFamily="18" charset="0"/>
                <a:cs typeface="Times New Roman" pitchFamily="18" charset="0"/>
              </a:rPr>
              <a:t>java.util.ArrayList</a:t>
            </a:r>
            <a:r>
              <a:rPr lang="en-US" sz="1600" dirty="0" smtClean="0">
                <a:latin typeface="Times New Roman" pitchFamily="18" charset="0"/>
                <a:ea typeface="Times New Roman" pitchFamily="18" charset="0"/>
                <a:cs typeface="Times New Roman" pitchFamily="18" charset="0"/>
              </a:rPr>
              <a:t>, which implements the list as an array. Whenever functions specific to a list are required, the class moves the elements around within the array in order to do it. The other implementation is</a:t>
            </a:r>
            <a:r>
              <a:rPr lang="en-US" sz="1600" dirty="0" smtClean="0">
                <a:latin typeface="Calibri"/>
                <a:ea typeface="Times New Roman" pitchFamily="18" charset="0"/>
                <a:cs typeface="Times New Roman" pitchFamily="18" charset="0"/>
              </a:rPr>
              <a:t> </a:t>
            </a:r>
            <a:r>
              <a:rPr lang="en-US" sz="1600" dirty="0" err="1" smtClean="0">
                <a:latin typeface="Times New Roman" pitchFamily="18" charset="0"/>
                <a:ea typeface="Times New Roman" pitchFamily="18" charset="0"/>
                <a:cs typeface="Times New Roman" pitchFamily="18" charset="0"/>
              </a:rPr>
              <a:t>java.util.LinkedList</a:t>
            </a:r>
            <a:r>
              <a:rPr lang="en-US" sz="1600" dirty="0" smtClean="0">
                <a:latin typeface="Times New Roman" pitchFamily="18" charset="0"/>
                <a:ea typeface="Times New Roman" pitchFamily="18" charset="0"/>
                <a:cs typeface="Times New Roman" pitchFamily="18" charset="0"/>
              </a:rPr>
              <a:t>. This class stores the elements in nodes that each have a pointer to the previous and next nodes in the list. The list can be traversed by following the pointers, and elements can be added or removed simply by changing the pointers around to place the node in its proper place.</a:t>
            </a:r>
            <a:endParaRPr lang="en-US" sz="2400" dirty="0" smtClean="0">
              <a:latin typeface="Arial" pitchFamily="34" charset="0"/>
              <a:cs typeface="Arial" pitchFamily="34"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256193"/>
            <a:ext cx="8382000" cy="6601807"/>
          </a:xfrm>
          <a:prstGeom prst="rect">
            <a:avLst/>
          </a:prstGeom>
        </p:spPr>
        <p:txBody>
          <a:bodyPr wrap="square">
            <a:spAutoFit/>
          </a:bodyPr>
          <a:lstStyle/>
          <a:p>
            <a:pPr lvl="0" algn="just" fontAlgn="base">
              <a:spcBef>
                <a:spcPct val="0"/>
              </a:spcBef>
              <a:spcAft>
                <a:spcPct val="0"/>
              </a:spcAft>
            </a:pPr>
            <a:r>
              <a:rPr lang="en-US" b="1" dirty="0" smtClean="0">
                <a:latin typeface="Times New Roman" pitchFamily="18" charset="0"/>
                <a:ea typeface="Times New Roman" pitchFamily="18" charset="0"/>
                <a:cs typeface="Times New Roman" pitchFamily="18" charset="0"/>
              </a:rPr>
              <a:t>SET:</a:t>
            </a:r>
            <a:endParaRPr lang="en-US" sz="1050" b="1" dirty="0" smtClean="0">
              <a:latin typeface="Arial" pitchFamily="34" charset="0"/>
              <a:cs typeface="Arial" pitchFamily="34" charset="0"/>
            </a:endParaRPr>
          </a:p>
          <a:p>
            <a:pPr lvl="0" algn="just" eaLnBrk="0" fontAlgn="base" hangingPunct="0">
              <a:lnSpc>
                <a:spcPct val="150000"/>
              </a:lnSpc>
              <a:spcBef>
                <a:spcPct val="0"/>
              </a:spcBef>
              <a:spcAft>
                <a:spcPct val="0"/>
              </a:spcAft>
            </a:pPr>
            <a:r>
              <a:rPr lang="en-US" dirty="0" smtClean="0">
                <a:latin typeface="Times New Roman" pitchFamily="18" charset="0"/>
                <a:ea typeface="Times New Roman" pitchFamily="18" charset="0"/>
                <a:cs typeface="Times New Roman" pitchFamily="18" charset="0"/>
              </a:rPr>
              <a:t>Java's </a:t>
            </a:r>
            <a:r>
              <a:rPr lang="en-US" dirty="0" err="1" smtClean="0">
                <a:latin typeface="Times New Roman" pitchFamily="18" charset="0"/>
                <a:ea typeface="Times New Roman" pitchFamily="18" charset="0"/>
                <a:cs typeface="Times New Roman" pitchFamily="18" charset="0"/>
              </a:rPr>
              <a:t>java.util.Set</a:t>
            </a:r>
            <a:r>
              <a:rPr lang="en-US" dirty="0" smtClean="0">
                <a:latin typeface="Times New Roman" pitchFamily="18" charset="0"/>
                <a:ea typeface="Times New Roman" pitchFamily="18" charset="0"/>
                <a:cs typeface="Times New Roman" pitchFamily="18" charset="0"/>
              </a:rPr>
              <a:t> interface defines the set. A set can't have any duplicate elements in it. Additionally, the set has no set order. As such, elements can't be found by index. Set is implemented by </a:t>
            </a:r>
            <a:r>
              <a:rPr lang="en-US" dirty="0" err="1" smtClean="0">
                <a:latin typeface="Times New Roman" pitchFamily="18" charset="0"/>
                <a:ea typeface="Times New Roman" pitchFamily="18" charset="0"/>
                <a:cs typeface="Times New Roman" pitchFamily="18" charset="0"/>
              </a:rPr>
              <a:t>java.util.HashSet,java.util.LinkedHashSet</a:t>
            </a:r>
            <a:r>
              <a:rPr lang="en-US" dirty="0" smtClean="0">
                <a:latin typeface="Times New Roman" pitchFamily="18" charset="0"/>
                <a:ea typeface="Times New Roman" pitchFamily="18" charset="0"/>
                <a:cs typeface="Times New Roman" pitchFamily="18" charset="0"/>
              </a:rPr>
              <a:t>, and </a:t>
            </a:r>
            <a:r>
              <a:rPr lang="en-US" dirty="0" err="1" smtClean="0">
                <a:latin typeface="Times New Roman" pitchFamily="18" charset="0"/>
                <a:ea typeface="Times New Roman" pitchFamily="18" charset="0"/>
                <a:cs typeface="Times New Roman" pitchFamily="18" charset="0"/>
              </a:rPr>
              <a:t>java.util.TreeSet</a:t>
            </a:r>
            <a:r>
              <a:rPr lang="en-US" dirty="0" smtClean="0">
                <a:latin typeface="Times New Roman" pitchFamily="18" charset="0"/>
                <a:ea typeface="Times New Roman" pitchFamily="18" charset="0"/>
                <a:cs typeface="Times New Roman" pitchFamily="18" charset="0"/>
              </a:rPr>
              <a:t>. </a:t>
            </a:r>
            <a:r>
              <a:rPr lang="en-US" dirty="0" err="1" smtClean="0">
                <a:latin typeface="Times New Roman" pitchFamily="18" charset="0"/>
                <a:ea typeface="Times New Roman" pitchFamily="18" charset="0"/>
                <a:cs typeface="Times New Roman" pitchFamily="18" charset="0"/>
              </a:rPr>
              <a:t>HashSet</a:t>
            </a:r>
            <a:r>
              <a:rPr lang="en-US" dirty="0" smtClean="0">
                <a:latin typeface="Times New Roman" pitchFamily="18" charset="0"/>
                <a:ea typeface="Times New Roman" pitchFamily="18" charset="0"/>
                <a:cs typeface="Times New Roman" pitchFamily="18" charset="0"/>
              </a:rPr>
              <a:t> uses a hash table. More specifically, it uses a </a:t>
            </a:r>
            <a:r>
              <a:rPr lang="en-US" dirty="0" err="1" smtClean="0">
                <a:latin typeface="Times New Roman" pitchFamily="18" charset="0"/>
                <a:ea typeface="Times New Roman" pitchFamily="18" charset="0"/>
                <a:cs typeface="Times New Roman" pitchFamily="18" charset="0"/>
              </a:rPr>
              <a:t>java.util.HashMap</a:t>
            </a:r>
            <a:r>
              <a:rPr lang="en-US" dirty="0" smtClean="0">
                <a:latin typeface="Times New Roman" pitchFamily="18" charset="0"/>
                <a:ea typeface="Times New Roman" pitchFamily="18" charset="0"/>
                <a:cs typeface="Times New Roman" pitchFamily="18" charset="0"/>
              </a:rPr>
              <a:t> to store the hashes and elements and to prevent duplicates. </a:t>
            </a:r>
            <a:r>
              <a:rPr lang="en-US" dirty="0" err="1" smtClean="0">
                <a:latin typeface="Times New Roman" pitchFamily="18" charset="0"/>
                <a:ea typeface="Times New Roman" pitchFamily="18" charset="0"/>
                <a:cs typeface="Times New Roman" pitchFamily="18" charset="0"/>
              </a:rPr>
              <a:t>Java.util.LinkedHashSet</a:t>
            </a:r>
            <a:r>
              <a:rPr lang="en-US" dirty="0" smtClean="0">
                <a:latin typeface="Times New Roman" pitchFamily="18" charset="0"/>
                <a:ea typeface="Times New Roman" pitchFamily="18" charset="0"/>
                <a:cs typeface="Times New Roman" pitchFamily="18" charset="0"/>
              </a:rPr>
              <a:t> extends this by creating a doubly linked list that links all of the elements by their insertion order. This ensures that the iteration order over the set is predictable. </a:t>
            </a:r>
            <a:r>
              <a:rPr lang="en-US" dirty="0" err="1" smtClean="0">
                <a:latin typeface="Times New Roman" pitchFamily="18" charset="0"/>
                <a:ea typeface="Times New Roman" pitchFamily="18" charset="0"/>
                <a:cs typeface="Times New Roman" pitchFamily="18" charset="0"/>
              </a:rPr>
              <a:t>java.util.TreeSet</a:t>
            </a:r>
            <a:r>
              <a:rPr lang="en-US" dirty="0" smtClean="0">
                <a:latin typeface="Times New Roman" pitchFamily="18" charset="0"/>
                <a:ea typeface="Times New Roman" pitchFamily="18" charset="0"/>
                <a:cs typeface="Times New Roman" pitchFamily="18" charset="0"/>
              </a:rPr>
              <a:t> uses a red-black tree implemented by a </a:t>
            </a:r>
            <a:r>
              <a:rPr lang="en-US" dirty="0" err="1" smtClean="0">
                <a:latin typeface="Times New Roman" pitchFamily="18" charset="0"/>
                <a:ea typeface="Times New Roman" pitchFamily="18" charset="0"/>
                <a:cs typeface="Times New Roman" pitchFamily="18" charset="0"/>
              </a:rPr>
              <a:t>java.util.TreeMap</a:t>
            </a:r>
            <a:r>
              <a:rPr lang="en-US" dirty="0" smtClean="0">
                <a:latin typeface="Times New Roman" pitchFamily="18" charset="0"/>
                <a:ea typeface="Times New Roman" pitchFamily="18" charset="0"/>
                <a:cs typeface="Times New Roman" pitchFamily="18" charset="0"/>
              </a:rPr>
              <a:t>. The red-black tree makes sure that there are no duplicates. Additionally, it allows Tree Set to implement </a:t>
            </a:r>
            <a:r>
              <a:rPr lang="en-US" dirty="0" err="1" smtClean="0">
                <a:latin typeface="Times New Roman" pitchFamily="18" charset="0"/>
                <a:ea typeface="Times New Roman" pitchFamily="18" charset="0"/>
                <a:cs typeface="Times New Roman" pitchFamily="18" charset="0"/>
              </a:rPr>
              <a:t>java.util.SortedSet</a:t>
            </a:r>
            <a:r>
              <a:rPr lang="en-US" dirty="0" smtClean="0">
                <a:latin typeface="Times New Roman" pitchFamily="18" charset="0"/>
                <a:ea typeface="Times New Roman" pitchFamily="18" charset="0"/>
                <a:cs typeface="Times New Roman" pitchFamily="18" charset="0"/>
              </a:rPr>
              <a:t>. </a:t>
            </a:r>
            <a:endParaRPr lang="en-US" sz="105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dirty="0" smtClean="0">
                <a:latin typeface="Times New Roman" pitchFamily="18" charset="0"/>
                <a:ea typeface="Times New Roman" pitchFamily="18" charset="0"/>
                <a:cs typeface="Times New Roman" pitchFamily="18" charset="0"/>
              </a:rPr>
              <a:t>The </a:t>
            </a:r>
            <a:r>
              <a:rPr lang="en-US" dirty="0" err="1" smtClean="0">
                <a:latin typeface="Times New Roman" pitchFamily="18" charset="0"/>
                <a:ea typeface="Times New Roman" pitchFamily="18" charset="0"/>
                <a:cs typeface="Times New Roman" pitchFamily="18" charset="0"/>
              </a:rPr>
              <a:t>java.util.Set</a:t>
            </a:r>
            <a:r>
              <a:rPr lang="en-US" dirty="0" smtClean="0">
                <a:latin typeface="Times New Roman" pitchFamily="18" charset="0"/>
                <a:ea typeface="Times New Roman" pitchFamily="18" charset="0"/>
                <a:cs typeface="Times New Roman" pitchFamily="18" charset="0"/>
              </a:rPr>
              <a:t> interface is extended by the </a:t>
            </a:r>
            <a:r>
              <a:rPr lang="en-US" dirty="0" err="1" smtClean="0">
                <a:latin typeface="Times New Roman" pitchFamily="18" charset="0"/>
                <a:ea typeface="Times New Roman" pitchFamily="18" charset="0"/>
                <a:cs typeface="Times New Roman" pitchFamily="18" charset="0"/>
              </a:rPr>
              <a:t>java.util.SortedSet</a:t>
            </a:r>
            <a:r>
              <a:rPr lang="en-US" dirty="0" smtClean="0">
                <a:latin typeface="Times New Roman" pitchFamily="18" charset="0"/>
                <a:ea typeface="Times New Roman" pitchFamily="18" charset="0"/>
                <a:cs typeface="Times New Roman" pitchFamily="18" charset="0"/>
              </a:rPr>
              <a:t> interface. Unlike a regular set, the elements in a sorted set are sorted, either by the element's </a:t>
            </a:r>
            <a:r>
              <a:rPr lang="en-US" dirty="0" err="1" smtClean="0">
                <a:latin typeface="Times New Roman" pitchFamily="18" charset="0"/>
                <a:ea typeface="Times New Roman" pitchFamily="18" charset="0"/>
                <a:cs typeface="Times New Roman" pitchFamily="18" charset="0"/>
              </a:rPr>
              <a:t>compareTo</a:t>
            </a:r>
            <a:r>
              <a:rPr lang="en-US" dirty="0" smtClean="0">
                <a:latin typeface="Times New Roman" pitchFamily="18" charset="0"/>
                <a:ea typeface="Times New Roman" pitchFamily="18" charset="0"/>
                <a:cs typeface="Times New Roman" pitchFamily="18" charset="0"/>
              </a:rPr>
              <a:t>() method, or a method provided to the constructor of the sorted set. The first and last elements of the sorted set can be retrieved, and subsets can be created via minimum and maximum values, as well as beginning or ending at the beginning or ending of the sorted set. The </a:t>
            </a:r>
            <a:r>
              <a:rPr lang="en-US" dirty="0" err="1" smtClean="0">
                <a:latin typeface="Times New Roman" pitchFamily="18" charset="0"/>
                <a:ea typeface="Times New Roman" pitchFamily="18" charset="0"/>
                <a:cs typeface="Times New Roman" pitchFamily="18" charset="0"/>
              </a:rPr>
              <a:t>SortedSet</a:t>
            </a:r>
            <a:r>
              <a:rPr lang="en-US" dirty="0" smtClean="0">
                <a:latin typeface="Times New Roman" pitchFamily="18" charset="0"/>
                <a:ea typeface="Times New Roman" pitchFamily="18" charset="0"/>
                <a:cs typeface="Times New Roman" pitchFamily="18" charset="0"/>
              </a:rPr>
              <a:t> interface is implemented by </a:t>
            </a:r>
            <a:r>
              <a:rPr lang="en-US" dirty="0" err="1" smtClean="0">
                <a:latin typeface="Times New Roman" pitchFamily="18" charset="0"/>
                <a:ea typeface="Times New Roman" pitchFamily="18" charset="0"/>
                <a:cs typeface="Times New Roman" pitchFamily="18" charset="0"/>
              </a:rPr>
              <a:t>java.util.TreeSet</a:t>
            </a:r>
            <a:endParaRPr lang="en-US" sz="2800" dirty="0" smtClean="0">
              <a:latin typeface="Times New Roman" pitchFamily="18" charset="0"/>
              <a:cs typeface="Times New Roman" pitchFamily="18"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474344"/>
            <a:ext cx="8001000" cy="4939814"/>
          </a:xfrm>
          <a:prstGeom prst="rect">
            <a:avLst/>
          </a:prstGeom>
        </p:spPr>
        <p:txBody>
          <a:bodyPr wrap="square">
            <a:spAutoFit/>
          </a:bodyPr>
          <a:lstStyle/>
          <a:p>
            <a:pPr lvl="0" algn="just" fontAlgn="base">
              <a:spcBef>
                <a:spcPct val="0"/>
              </a:spcBef>
              <a:spcAft>
                <a:spcPct val="0"/>
              </a:spcAft>
            </a:pPr>
            <a:r>
              <a:rPr lang="en-US" b="1" dirty="0" smtClean="0">
                <a:latin typeface="Times New Roman" pitchFamily="18" charset="0"/>
                <a:ea typeface="Times New Roman" pitchFamily="18" charset="0"/>
                <a:cs typeface="Times New Roman" pitchFamily="18" charset="0"/>
              </a:rPr>
              <a:t>MAP:</a:t>
            </a:r>
          </a:p>
          <a:p>
            <a:pPr lvl="0" algn="just" eaLnBrk="0" fontAlgn="base" hangingPunct="0">
              <a:lnSpc>
                <a:spcPct val="150000"/>
              </a:lnSpc>
              <a:spcBef>
                <a:spcPct val="0"/>
              </a:spcBef>
              <a:spcAft>
                <a:spcPct val="0"/>
              </a:spcAft>
            </a:pPr>
            <a:r>
              <a:rPr lang="en-US" dirty="0" smtClean="0">
                <a:latin typeface="Times New Roman" pitchFamily="18" charset="0"/>
                <a:ea typeface="Times New Roman" pitchFamily="18" charset="0"/>
                <a:cs typeface="Times New Roman" pitchFamily="18" charset="0"/>
              </a:rPr>
              <a:t>Maps are defined by the </a:t>
            </a:r>
            <a:r>
              <a:rPr lang="en-US" dirty="0" err="1" smtClean="0">
                <a:latin typeface="Times New Roman" pitchFamily="18" charset="0"/>
                <a:ea typeface="Times New Roman" pitchFamily="18" charset="0"/>
                <a:cs typeface="Times New Roman" pitchFamily="18" charset="0"/>
              </a:rPr>
              <a:t>java.util.Map</a:t>
            </a:r>
            <a:r>
              <a:rPr lang="en-US" dirty="0" smtClean="0">
                <a:latin typeface="Times New Roman" pitchFamily="18" charset="0"/>
                <a:ea typeface="Times New Roman" pitchFamily="18" charset="0"/>
                <a:cs typeface="Times New Roman" pitchFamily="18" charset="0"/>
              </a:rPr>
              <a:t> interface in Java. Maps are simple data structures that associate a key with a value. The element is the value. This lets the map be very flexible. If the key is the hash code of the element, the map is essentially a set. If it's just an increasing number, it becomes a list. Maps are implemented by </a:t>
            </a:r>
            <a:r>
              <a:rPr lang="en-US" dirty="0" err="1" smtClean="0">
                <a:latin typeface="Times New Roman" pitchFamily="18" charset="0"/>
                <a:ea typeface="Times New Roman" pitchFamily="18" charset="0"/>
                <a:cs typeface="Times New Roman" pitchFamily="18" charset="0"/>
              </a:rPr>
              <a:t>java.util.HashMap</a:t>
            </a:r>
            <a:r>
              <a:rPr lang="en-US" dirty="0" smtClean="0">
                <a:latin typeface="Times New Roman" pitchFamily="18" charset="0"/>
                <a:ea typeface="Times New Roman" pitchFamily="18" charset="0"/>
                <a:cs typeface="Times New Roman" pitchFamily="18" charset="0"/>
              </a:rPr>
              <a:t>, </a:t>
            </a:r>
            <a:r>
              <a:rPr lang="en-US" dirty="0" err="1" smtClean="0">
                <a:latin typeface="Times New Roman" pitchFamily="18" charset="0"/>
                <a:ea typeface="Times New Roman" pitchFamily="18" charset="0"/>
                <a:cs typeface="Times New Roman" pitchFamily="18" charset="0"/>
              </a:rPr>
              <a:t>java.util.LinkedHashMap</a:t>
            </a:r>
            <a:r>
              <a:rPr lang="en-US" dirty="0" smtClean="0">
                <a:latin typeface="Times New Roman" pitchFamily="18" charset="0"/>
                <a:ea typeface="Times New Roman" pitchFamily="18" charset="0"/>
                <a:cs typeface="Times New Roman" pitchFamily="18" charset="0"/>
              </a:rPr>
              <a:t>, and </a:t>
            </a:r>
            <a:r>
              <a:rPr lang="en-US" dirty="0" err="1" smtClean="0">
                <a:latin typeface="Times New Roman" pitchFamily="18" charset="0"/>
                <a:ea typeface="Times New Roman" pitchFamily="18" charset="0"/>
                <a:cs typeface="Times New Roman" pitchFamily="18" charset="0"/>
              </a:rPr>
              <a:t>java.util.TreeMap</a:t>
            </a:r>
            <a:r>
              <a:rPr lang="en-US" dirty="0" smtClean="0">
                <a:latin typeface="Times New Roman" pitchFamily="18" charset="0"/>
                <a:ea typeface="Times New Roman" pitchFamily="18" charset="0"/>
                <a:cs typeface="Times New Roman" pitchFamily="18" charset="0"/>
              </a:rPr>
              <a:t>. </a:t>
            </a:r>
            <a:r>
              <a:rPr lang="en-US" dirty="0" err="1" smtClean="0">
                <a:latin typeface="Times New Roman" pitchFamily="18" charset="0"/>
                <a:ea typeface="Times New Roman" pitchFamily="18" charset="0"/>
                <a:cs typeface="Times New Roman" pitchFamily="18" charset="0"/>
              </a:rPr>
              <a:t>HashMap</a:t>
            </a:r>
            <a:r>
              <a:rPr lang="en-US" dirty="0" smtClean="0">
                <a:latin typeface="Times New Roman" pitchFamily="18" charset="0"/>
                <a:ea typeface="Times New Roman" pitchFamily="18" charset="0"/>
                <a:cs typeface="Times New Roman" pitchFamily="18" charset="0"/>
              </a:rPr>
              <a:t> uses a hash table. The hashes of the keys are used to find the values in various buckets. </a:t>
            </a:r>
            <a:r>
              <a:rPr lang="en-US" dirty="0" err="1" smtClean="0">
                <a:latin typeface="Times New Roman" pitchFamily="18" charset="0"/>
                <a:ea typeface="Times New Roman" pitchFamily="18" charset="0"/>
                <a:cs typeface="Times New Roman" pitchFamily="18" charset="0"/>
              </a:rPr>
              <a:t>LinkedHashMap</a:t>
            </a:r>
            <a:r>
              <a:rPr lang="en-US" dirty="0" smtClean="0">
                <a:latin typeface="Times New Roman" pitchFamily="18" charset="0"/>
                <a:ea typeface="Times New Roman" pitchFamily="18" charset="0"/>
                <a:cs typeface="Times New Roman" pitchFamily="18" charset="0"/>
              </a:rPr>
              <a:t> extends this by creating a doubly linked list between the elements. This allows the elements to be accessed in the order in which they were inserted into the map. </a:t>
            </a:r>
            <a:r>
              <a:rPr lang="en-US" dirty="0" err="1" smtClean="0">
                <a:latin typeface="Times New Roman" pitchFamily="18" charset="0"/>
                <a:ea typeface="Times New Roman" pitchFamily="18" charset="0"/>
                <a:cs typeface="Times New Roman" pitchFamily="18" charset="0"/>
              </a:rPr>
              <a:t>TreeMap</a:t>
            </a:r>
            <a:r>
              <a:rPr lang="en-US" dirty="0" smtClean="0">
                <a:latin typeface="Times New Roman" pitchFamily="18" charset="0"/>
                <a:ea typeface="Times New Roman" pitchFamily="18" charset="0"/>
                <a:cs typeface="Times New Roman" pitchFamily="18" charset="0"/>
              </a:rPr>
              <a:t>, in contrast to </a:t>
            </a:r>
            <a:r>
              <a:rPr lang="en-US" dirty="0" err="1" smtClean="0">
                <a:latin typeface="Times New Roman" pitchFamily="18" charset="0"/>
                <a:ea typeface="Times New Roman" pitchFamily="18" charset="0"/>
                <a:cs typeface="Times New Roman" pitchFamily="18" charset="0"/>
              </a:rPr>
              <a:t>HashMap</a:t>
            </a:r>
            <a:r>
              <a:rPr lang="en-US" dirty="0" smtClean="0">
                <a:latin typeface="Times New Roman" pitchFamily="18" charset="0"/>
                <a:ea typeface="Times New Roman" pitchFamily="18" charset="0"/>
                <a:cs typeface="Times New Roman" pitchFamily="18" charset="0"/>
              </a:rPr>
              <a:t> and </a:t>
            </a:r>
            <a:r>
              <a:rPr lang="en-US" dirty="0" err="1" smtClean="0">
                <a:latin typeface="Times New Roman" pitchFamily="18" charset="0"/>
                <a:ea typeface="Times New Roman" pitchFamily="18" charset="0"/>
                <a:cs typeface="Times New Roman" pitchFamily="18" charset="0"/>
              </a:rPr>
              <a:t>LinkedHashMap</a:t>
            </a:r>
            <a:r>
              <a:rPr lang="en-US" dirty="0" smtClean="0">
                <a:latin typeface="Times New Roman" pitchFamily="18" charset="0"/>
                <a:ea typeface="Times New Roman" pitchFamily="18" charset="0"/>
                <a:cs typeface="Times New Roman" pitchFamily="18" charset="0"/>
              </a:rPr>
              <a:t>, uses a red-black tree. The keys are used as the values for the nodes in the tree, and the nodes point to the values in the map</a:t>
            </a:r>
            <a:r>
              <a:rPr lang="en-US" sz="1050" dirty="0" smtClean="0">
                <a:latin typeface="Times New Roman" pitchFamily="18" charset="0"/>
                <a:cs typeface="Times New Roman" pitchFamily="18" charset="0"/>
              </a:rPr>
              <a:t> </a:t>
            </a:r>
            <a:endParaRPr lang="en-US" sz="2800" dirty="0" smtClean="0">
              <a:latin typeface="Times New Roman" pitchFamily="18" charset="0"/>
              <a:cs typeface="Times New Roman" pitchFamily="18"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117693"/>
            <a:ext cx="8229600" cy="6740307"/>
          </a:xfrm>
          <a:prstGeom prst="rect">
            <a:avLst/>
          </a:prstGeom>
        </p:spPr>
        <p:txBody>
          <a:bodyPr wrap="square">
            <a:spAutoFit/>
          </a:bodyPr>
          <a:lstStyle/>
          <a:p>
            <a:pPr lvl="0" algn="ctr" fontAlgn="base">
              <a:lnSpc>
                <a:spcPct val="150000"/>
              </a:lnSpc>
              <a:spcBef>
                <a:spcPct val="0"/>
              </a:spcBef>
              <a:spcAft>
                <a:spcPct val="0"/>
              </a:spcAft>
            </a:pPr>
            <a:r>
              <a:rPr lang="en-US" sz="1600" b="1" dirty="0" smtClean="0">
                <a:latin typeface="Times New Roman" pitchFamily="18" charset="0"/>
                <a:ea typeface="Times New Roman" pitchFamily="18" charset="0"/>
                <a:cs typeface="Times New Roman" pitchFamily="18" charset="0"/>
              </a:rPr>
              <a:t>Thread:</a:t>
            </a: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600" dirty="0" smtClean="0">
                <a:latin typeface="Times New Roman" pitchFamily="18" charset="0"/>
                <a:ea typeface="Times New Roman" pitchFamily="18" charset="0"/>
                <a:cs typeface="Times New Roman" pitchFamily="18" charset="0"/>
              </a:rPr>
              <a:t>Simply put, a thread</a:t>
            </a:r>
            <a:r>
              <a:rPr lang="en-US" sz="1600" i="1" dirty="0" smtClean="0">
                <a:latin typeface="Times New Roman" pitchFamily="18" charset="0"/>
                <a:ea typeface="Times New Roman" pitchFamily="18" charset="0"/>
                <a:cs typeface="Times New Roman" pitchFamily="18" charset="0"/>
              </a:rPr>
              <a:t> i</a:t>
            </a:r>
            <a:r>
              <a:rPr lang="en-US" sz="1600" dirty="0" smtClean="0">
                <a:latin typeface="Times New Roman" pitchFamily="18" charset="0"/>
                <a:ea typeface="Times New Roman" pitchFamily="18" charset="0"/>
                <a:cs typeface="Times New Roman" pitchFamily="18" charset="0"/>
              </a:rPr>
              <a:t>s a program's path of execution. Most programs written today run as a single thread, causing problems when multiple events or actions need to occur at the same time. Let's say, for example, a program is not capable of drawing pictures while reading keystrokes. The program must give its full attention to the keyboard input lacking the ability to handle more than one event at a time. The ideal solution to this problem is the seamless execution of two or more sections of a program at the same time. </a:t>
            </a:r>
          </a:p>
          <a:p>
            <a:pPr lvl="0" algn="ctr" fontAlgn="base">
              <a:lnSpc>
                <a:spcPct val="150000"/>
              </a:lnSpc>
              <a:spcBef>
                <a:spcPct val="0"/>
              </a:spcBef>
              <a:spcAft>
                <a:spcPct val="0"/>
              </a:spcAft>
            </a:pPr>
            <a:r>
              <a:rPr lang="en-US" sz="1600" b="1" dirty="0" smtClean="0">
                <a:solidFill>
                  <a:srgbClr val="000000"/>
                </a:solidFill>
                <a:latin typeface="Times New Roman" pitchFamily="18" charset="0"/>
                <a:ea typeface="Times New Roman" pitchFamily="18" charset="0"/>
                <a:cs typeface="Times New Roman" pitchFamily="18" charset="0"/>
              </a:rPr>
              <a:t>Creating threads</a:t>
            </a:r>
            <a:endParaRPr lang="en-US" sz="1600" b="1" i="1" dirty="0" smtClean="0">
              <a:latin typeface="Times New Roman" pitchFamily="18" charset="0"/>
              <a:ea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600" dirty="0" smtClean="0">
                <a:solidFill>
                  <a:srgbClr val="000000"/>
                </a:solidFill>
                <a:latin typeface="Times New Roman" pitchFamily="18" charset="0"/>
                <a:ea typeface="Times New Roman" pitchFamily="18" charset="0"/>
                <a:cs typeface="Times New Roman" pitchFamily="18" charset="0"/>
              </a:rPr>
              <a:t>Java's creators have graciously designed two ways of creating threads: implementing an interface and extending a class. Extending a class is the way Java inherits methods and variables from a parent class. In this case, one can only extend or inherit from a single parent class. This limitation within Java can be overcome by implementing interfaces, which is the most common way to create threads. (Note that the act of inheriting merely allows the class to be run as a thread. It is up to the class to start() execution, etc.)</a:t>
            </a:r>
            <a:endParaRPr lang="en-US" sz="1600" dirty="0" smtClean="0">
              <a:latin typeface="Times New Roman" pitchFamily="18" charset="0"/>
              <a:ea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600" dirty="0" smtClean="0">
                <a:solidFill>
                  <a:srgbClr val="000000"/>
                </a:solidFill>
                <a:latin typeface="Times New Roman" pitchFamily="18" charset="0"/>
                <a:ea typeface="Times New Roman" pitchFamily="18" charset="0"/>
                <a:cs typeface="Times New Roman" pitchFamily="18" charset="0"/>
              </a:rPr>
              <a:t>Interfaces provide a way for programmers to lay the groundwork of a class. They are used to design the requirements for a set of classes to implement. The interface sets everything up, and the class or classes that implement the interface do all the work. The different set of classes that implement the interface have to follow the same rules.</a:t>
            </a:r>
            <a:endParaRPr lang="en-US" sz="1600" dirty="0" smtClean="0">
              <a:latin typeface="Times New Roman" pitchFamily="18" charset="0"/>
              <a:cs typeface="Times New Roman" pitchFamily="18" charset="0"/>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0" y="3105835"/>
            <a:ext cx="6858000" cy="646331"/>
          </a:xfrm>
          <a:prstGeom prst="rect">
            <a:avLst/>
          </a:prstGeom>
        </p:spPr>
        <p:txBody>
          <a:bodyPr wrap="square">
            <a:spAutoFit/>
          </a:bodyPr>
          <a:lstStyle/>
          <a:p>
            <a:pPr algn="ctr"/>
            <a:r>
              <a:rPr lang="en-US" b="1" dirty="0" smtClean="0"/>
              <a:t>CHAPTER 6</a:t>
            </a:r>
            <a:endParaRPr lang="en-US" b="1" dirty="0" smtClean="0">
              <a:solidFill>
                <a:schemeClr val="accent4">
                  <a:lumMod val="75000"/>
                </a:schemeClr>
              </a:solidFill>
              <a:latin typeface="Bell MT" pitchFamily="18" charset="0"/>
            </a:endParaRPr>
          </a:p>
          <a:p>
            <a:pPr algn="ctr"/>
            <a:r>
              <a:rPr lang="en-US" b="1" dirty="0" smtClean="0">
                <a:solidFill>
                  <a:schemeClr val="accent4">
                    <a:lumMod val="75000"/>
                  </a:schemeClr>
                </a:solidFill>
                <a:latin typeface="Bell MT" pitchFamily="18" charset="0"/>
              </a:rPr>
              <a:t>SAMPLE SOURCE  CODE</a:t>
            </a:r>
            <a:endParaRPr lang="en-US" b="1" dirty="0">
              <a:solidFill>
                <a:schemeClr val="accent4">
                  <a:lumMod val="75000"/>
                </a:schemeClr>
              </a:solidFill>
              <a:latin typeface="Bell MT" pitchFamily="18"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p:cNvSpPr>
            <a:spLocks noChangeArrowheads="1"/>
          </p:cNvSpPr>
          <p:nvPr/>
        </p:nvSpPr>
        <p:spPr bwMode="auto">
          <a:xfrm>
            <a:off x="381000" y="0"/>
            <a:ext cx="8763000" cy="609397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language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"java"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pageEncoding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DOCTYPE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808080"/>
                </a:solidFill>
                <a:effectLst/>
                <a:latin typeface="Consolas" pitchFamily="49" charset="0"/>
                <a:ea typeface="Times New Roman" pitchFamily="18" charset="0"/>
                <a:cs typeface="Consolas" pitchFamily="49" charset="0"/>
              </a:rPr>
              <a:t>PUBLIC</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"-//W3C//DTD HTML 4.01 Transitional//EN"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"http://www.w3.org/TR/html4/loose.dtd"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meta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http-equiv</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login page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link</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rel</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StyleSheet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"w3.css"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css</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.login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inline-block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height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Style The Dropdown Button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dropbtn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#4CAF50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white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padding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8px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border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cursor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pointer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position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relative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inline-block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position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absolute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#f9f9f9</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min-width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box-shadow</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0px 8px 16px 0px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rgba</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(0,0,0,0.2)</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z-index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black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padding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12px 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text-decoration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Rectangle 1"/>
          <p:cNvSpPr>
            <a:spLocks noChangeArrowheads="1"/>
          </p:cNvSpPr>
          <p:nvPr/>
        </p:nvSpPr>
        <p:spPr bwMode="auto">
          <a:xfrm>
            <a:off x="228600" y="0"/>
            <a:ext cx="8915400" cy="809452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:hover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#f1f1f1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dropdown:hover</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dropdown:hover</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dropbtn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background-image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url</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('logos/john.jpg')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"w3-text-white"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Anonymous Authentication Scheme for Smart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Cloud Based </a:t>
            </a:r>
            <a:r>
              <a:rPr kumimoji="0" lang="en-US" sz="1000" b="0" i="0" u="sng"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Healthcare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Applications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 w3-striped w3-green"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 "</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"index.jsp"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Home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 "</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GroupManager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 "</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User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="CSplogin.jsp"&gt;Cloud Provider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="services.jsp"&gt;Services&lt;/a&gt;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dropbtn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Service Provider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"dropdown-content "</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"CSplogin.jsp"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Provider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"services.jsp"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Services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dropbtn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First Aid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"hattack.html"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Heart Attack</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"sugar.html"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Diabetes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"elec.html"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Electric shock</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"knife.html"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Knife cutting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"loose.html"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Loose Motion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"nose.html"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Nose bleeding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"pois.html"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Poisoning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"vomit.html"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Vomiting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"dog.html"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Dog bite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117986" y="304800"/>
            <a:ext cx="8645013" cy="6553200"/>
          </a:xfrm>
        </p:spPr>
        <p:txBody>
          <a:bodyPr>
            <a:normAutofit/>
          </a:bodyPr>
          <a:lstStyle/>
          <a:p>
            <a:pPr marL="342900" indent="-342900" algn="just">
              <a:lnSpc>
                <a:spcPct val="150000"/>
              </a:lnSpc>
              <a:buNone/>
            </a:pPr>
            <a:r>
              <a:rPr lang="en-US" sz="1400" b="1" dirty="0" smtClean="0">
                <a:latin typeface="Times New Roman" pitchFamily="18" charset="0"/>
                <a:cs typeface="Times New Roman" pitchFamily="18" charset="0"/>
              </a:rPr>
              <a:t>LITERATURE SURVEY</a:t>
            </a:r>
            <a:endParaRPr lang="en-US" sz="1400" dirty="0" smtClean="0">
              <a:latin typeface="Times New Roman" pitchFamily="18" charset="0"/>
              <a:cs typeface="Times New Roman" pitchFamily="18" charset="0"/>
            </a:endParaRPr>
          </a:p>
          <a:p>
            <a:pPr marL="68580" marR="0" indent="-342900" algn="just">
              <a:lnSpc>
                <a:spcPct val="150000"/>
              </a:lnSpc>
              <a:spcBef>
                <a:spcPts val="0"/>
              </a:spcBef>
              <a:spcAft>
                <a:spcPts val="0"/>
              </a:spcAft>
              <a:buNone/>
            </a:pPr>
            <a:r>
              <a:rPr lang="en-US" sz="1400" b="1" dirty="0" smtClean="0">
                <a:latin typeface="Times New Roman"/>
                <a:ea typeface="Times New Roman"/>
                <a:cs typeface="Times New Roman"/>
              </a:rPr>
              <a:t>TITLE:</a:t>
            </a:r>
            <a:r>
              <a:rPr lang="en-US" sz="1200" dirty="0" smtClean="0">
                <a:latin typeface="Calibri"/>
                <a:ea typeface="Times New Roman"/>
                <a:cs typeface="Times New Roman"/>
              </a:rPr>
              <a:t>  </a:t>
            </a:r>
            <a:r>
              <a:rPr lang="en-US" sz="1400" dirty="0" smtClean="0">
                <a:latin typeface="Times New Roman"/>
                <a:ea typeface="Times New Roman"/>
                <a:cs typeface="Times New Roman"/>
              </a:rPr>
              <a:t>The pursuit of citizens’ privacy: a privacy aware smart city is possible</a:t>
            </a:r>
            <a:endParaRPr lang="en-US" sz="1200" dirty="0" smtClean="0">
              <a:latin typeface="Calibri"/>
              <a:ea typeface="Times New Roman"/>
              <a:cs typeface="Times New Roman"/>
            </a:endParaRPr>
          </a:p>
          <a:p>
            <a:pPr marL="68580" marR="0" indent="-342900" algn="just">
              <a:lnSpc>
                <a:spcPct val="150000"/>
              </a:lnSpc>
              <a:spcBef>
                <a:spcPts val="0"/>
              </a:spcBef>
              <a:spcAft>
                <a:spcPts val="1000"/>
              </a:spcAft>
              <a:buNone/>
            </a:pPr>
            <a:r>
              <a:rPr lang="en-US" sz="1400" b="1" dirty="0" smtClean="0">
                <a:latin typeface="Times New Roman"/>
                <a:ea typeface="Times New Roman"/>
                <a:cs typeface="Times New Roman"/>
              </a:rPr>
              <a:t>AUTHOR:</a:t>
            </a:r>
            <a:r>
              <a:rPr lang="en-US" sz="1200" dirty="0" smtClean="0">
                <a:latin typeface="Calibri"/>
                <a:ea typeface="Times New Roman"/>
                <a:cs typeface="Times New Roman"/>
              </a:rPr>
              <a:t> </a:t>
            </a:r>
            <a:r>
              <a:rPr lang="en-US" sz="1400" dirty="0" smtClean="0">
                <a:latin typeface="Times New Roman"/>
                <a:ea typeface="Times New Roman"/>
                <a:cs typeface="Times New Roman"/>
              </a:rPr>
              <a:t>Martinez-</a:t>
            </a:r>
            <a:r>
              <a:rPr lang="en-US" sz="1400" dirty="0" err="1" smtClean="0">
                <a:latin typeface="Times New Roman"/>
                <a:ea typeface="Times New Roman"/>
                <a:cs typeface="Times New Roman"/>
              </a:rPr>
              <a:t>Balleste</a:t>
            </a:r>
            <a:r>
              <a:rPr lang="en-US" sz="1400" dirty="0" smtClean="0">
                <a:latin typeface="Times New Roman"/>
                <a:ea typeface="Times New Roman"/>
                <a:cs typeface="Times New Roman"/>
              </a:rPr>
              <a:t>, P. A. Perez-Martinez, and A. </a:t>
            </a:r>
            <a:r>
              <a:rPr lang="en-US" sz="1400" dirty="0" err="1" smtClean="0">
                <a:latin typeface="Times New Roman"/>
                <a:ea typeface="Times New Roman"/>
                <a:cs typeface="Times New Roman"/>
              </a:rPr>
              <a:t>Solanas</a:t>
            </a:r>
            <a:r>
              <a:rPr lang="en-US" sz="1400" dirty="0" smtClean="0">
                <a:latin typeface="Times New Roman"/>
                <a:ea typeface="Times New Roman"/>
                <a:cs typeface="Times New Roman"/>
              </a:rPr>
              <a:t>,</a:t>
            </a:r>
            <a:endParaRPr lang="en-US" sz="1200" dirty="0" smtClean="0">
              <a:latin typeface="Calibri"/>
              <a:ea typeface="Times New Roman"/>
              <a:cs typeface="Times New Roman"/>
            </a:endParaRPr>
          </a:p>
          <a:p>
            <a:pPr marL="68580" marR="0" indent="-342900">
              <a:lnSpc>
                <a:spcPct val="115000"/>
              </a:lnSpc>
              <a:spcBef>
                <a:spcPts val="0"/>
              </a:spcBef>
              <a:spcAft>
                <a:spcPts val="1000"/>
              </a:spcAft>
              <a:buNone/>
            </a:pPr>
            <a:r>
              <a:rPr lang="en-US" sz="1400" b="1" dirty="0" smtClean="0">
                <a:latin typeface="Times New Roman"/>
                <a:ea typeface="Times New Roman"/>
                <a:cs typeface="Times New Roman"/>
              </a:rPr>
              <a:t>YEAR: 2013</a:t>
            </a:r>
            <a:endParaRPr lang="en-US" sz="1200" dirty="0" smtClean="0">
              <a:latin typeface="Calibri"/>
              <a:ea typeface="Times New Roman"/>
              <a:cs typeface="Times New Roman"/>
            </a:endParaRPr>
          </a:p>
          <a:p>
            <a:pPr marL="68580" marR="0" indent="-342900" algn="just">
              <a:lnSpc>
                <a:spcPct val="115000"/>
              </a:lnSpc>
              <a:spcBef>
                <a:spcPts val="0"/>
              </a:spcBef>
              <a:spcAft>
                <a:spcPts val="1000"/>
              </a:spcAft>
              <a:buNone/>
            </a:pPr>
            <a:r>
              <a:rPr lang="en-US" sz="1400" b="1" dirty="0" smtClean="0">
                <a:latin typeface="Times New Roman"/>
                <a:ea typeface="Times New Roman"/>
                <a:cs typeface="Times New Roman"/>
              </a:rPr>
              <a:t>DESCRIPTION:</a:t>
            </a:r>
            <a:endParaRPr lang="en-US" sz="1200" dirty="0" smtClean="0">
              <a:latin typeface="Calibri"/>
              <a:ea typeface="Times New Roman"/>
              <a:cs typeface="Times New Roman"/>
            </a:endParaRPr>
          </a:p>
          <a:p>
            <a:pPr marL="297180" marR="0" indent="-342900" algn="just">
              <a:lnSpc>
                <a:spcPct val="150000"/>
              </a:lnSpc>
              <a:spcBef>
                <a:spcPts val="0"/>
              </a:spcBef>
              <a:spcAft>
                <a:spcPts val="0"/>
              </a:spcAft>
              <a:buNone/>
            </a:pPr>
            <a:r>
              <a:rPr lang="en-US" sz="1400" dirty="0" smtClean="0">
                <a:latin typeface="Times New Roman"/>
                <a:ea typeface="Times New Roman"/>
                <a:cs typeface="Times New Roman"/>
              </a:rPr>
              <a:t> </a:t>
            </a:r>
            <a:endParaRPr lang="en-US" sz="1200" dirty="0" smtClean="0">
              <a:latin typeface="Calibri"/>
              <a:ea typeface="Times New Roman"/>
              <a:cs typeface="Times New Roman"/>
            </a:endParaRPr>
          </a:p>
          <a:p>
            <a:pPr marL="68580" marR="0" indent="-342900" algn="just">
              <a:lnSpc>
                <a:spcPct val="150000"/>
              </a:lnSpc>
              <a:spcBef>
                <a:spcPts val="0"/>
              </a:spcBef>
              <a:spcAft>
                <a:spcPts val="0"/>
              </a:spcAft>
              <a:buNone/>
            </a:pPr>
            <a:r>
              <a:rPr lang="en-US" sz="1400" dirty="0" smtClean="0">
                <a:solidFill>
                  <a:srgbClr val="333333"/>
                </a:solidFill>
                <a:latin typeface="Times New Roman"/>
                <a:ea typeface="Times New Roman"/>
                <a:cs typeface="Times New Roman"/>
              </a:rPr>
              <a:t>Cities are growing steadily, and the process of urbanization is a common trend in the world. Although cities are getting bigger, they are not necessarily getting better. With the aim to provide citizens with a better place to live, a new concept of a city was born: the smart city. The real meaning of smart city is not strictly defined, but it has gained much attention, and many cities are taking action in order to be considered 'smart'. These smart cities, founded on the use of information and communication technologies, aim at tackling many local problems, from local economy and transportation to quality of life and e-governance. Although technology helps to solve many of these local problems, their ability to gather unprecedented amounts of information could endanger the privacy of citizens. In this article we identify a number of privacy breaches that can appear within the context of smart cities and their services. We leverage some concepts of previously defined privacy models and define the concept of citizens' privacy as a model with five dimensions: identity privacy, query privacy, location privacy, footprint privacy and owner privacy. By means of several examples of smart city services, we define each privacy dimension and show how existing privacy enhancing technologies could be used to preserve citizens' privacy.</a:t>
            </a:r>
            <a:endParaRPr lang="en-US" sz="1200" dirty="0">
              <a:latin typeface="Calibri"/>
              <a:ea typeface="Times New Roman"/>
              <a:cs typeface="Times New Roman"/>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1"/>
          <p:cNvSpPr>
            <a:spLocks noChangeArrowheads="1"/>
          </p:cNvSpPr>
          <p:nvPr/>
        </p:nvSpPr>
        <p:spPr bwMode="auto">
          <a:xfrm>
            <a:off x="152400" y="0"/>
            <a:ext cx="8991600" cy="532453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sng"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text-align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justify</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font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italic</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white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Abstract-Many smart </a:t>
            </a:r>
            <a:r>
              <a:rPr kumimoji="0" lang="en-US" sz="1000" b="0" i="0" u="sng"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healthcare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applications are adopting</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to provide services to patients. However, the sensitive data</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can be disclosed to the authentication server/service provider.</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Therefore, security and privacy are crucial to its success and deployment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large scale. Patients don't want to disclose their identities</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to the cloud server. One way to protect their identities from</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server is anonymous authentication. The authentication</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process normally involves disclosing users private information</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such as </a:t>
            </a:r>
            <a:r>
              <a:rPr kumimoji="0" lang="en-US" sz="1000" b="0" i="0" u="sng"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username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and password to the authentication server. If</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the patient can be linked or tracked by the authentication server</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or malicious adversaries by their requests, their privacy can be</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breached. Most of the existing privacy preserving health care</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applications provide anonymity from the adversaries. However,</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very few of them provide anonymity from the authentication</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server. In this paper, we have proposed a system which provides</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complete privacy and anonymity to the users of health care</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applications from adversaries and the authentication server. In</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our proposed authentication scheme, we have utilized rotating</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group signature scheme based on Elliptic curve cryptography</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(ECC) to provide anonymity to the patients. To add an extra layer</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of protection, we have used The Onion Router (TOR) to provide</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privacy at the network layer. The performance of our scheme</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is evaluated by theoretical analysis which demonstrates that it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resists various attacks and provides several attractive security</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features.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ChangeArrowheads="1"/>
          </p:cNvSpPr>
          <p:nvPr/>
        </p:nvSpPr>
        <p:spPr bwMode="auto">
          <a:xfrm>
            <a:off x="0" y="0"/>
            <a:ext cx="9144000" cy="747897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language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"java"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pageEncoding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DOCTYPE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808080"/>
                </a:solidFill>
                <a:effectLst/>
                <a:latin typeface="Consolas" pitchFamily="49" charset="0"/>
                <a:ea typeface="Times New Roman" pitchFamily="18" charset="0"/>
                <a:cs typeface="Consolas" pitchFamily="49" charset="0"/>
              </a:rPr>
              <a:t>PUBLIC</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"-//W3C//DTD HTML 4.01 Transitional//EN"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"http://www.w3.org/TR/html4/loose.dtd"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meta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http-equiv</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login page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link</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rel</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StyleSheet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"w3.css"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css</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.login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inline-block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height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Style The Dropdown Button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dropbtn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#4CAF50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white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padding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border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cursor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pointer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position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relative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inline-block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position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absolute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#f9f9f9</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min-width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box-shadow</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0px 8px 16px 0px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rgba</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(0,0,0,0.2)</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z-index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black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padding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12px 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text-decoration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:hover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#f1f1f1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dropdown:hover</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dropdown:hover</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dropbtn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#3e8e41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p:cNvSpPr>
            <a:spLocks noChangeArrowheads="1"/>
          </p:cNvSpPr>
          <p:nvPr/>
        </p:nvSpPr>
        <p:spPr bwMode="auto">
          <a:xfrm>
            <a:off x="0" y="0"/>
            <a:ext cx="9144000" cy="763285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background-image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url</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('logos/john.jpg')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"w3-text-white"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Anonymous Authentication Scheme for Smart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Cloud Based Healthcare Applications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 w3-striped w3-green"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"index.jsp"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Home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GroupManager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User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none"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="CSplogin.jsp"&gt;Cloud Provider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 &lt;div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none"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="services.jsp"&gt;Services&lt;/a&gt;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 --&gt;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dropbtn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Service Provider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"CSplogin.jsp"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Provider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"services.jsp"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Services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dropbtn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First Aid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"hattack.html"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Heart Attack</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"sugar.html"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Diabetes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"elec.html"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Electric shock</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"knife.html"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Knife cutting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"loose.html"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Loose Motion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"nose.html"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Nose bleeding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"pois.html"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Poisoning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"vomit.html"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Vomiting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"dog.html"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Dog bite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sng"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"login w3-card-3 w3-orange  w3-padding"</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height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100%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h3</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"w3-indigo"</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User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h3</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form</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action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Ulogin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method</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"post"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table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"w3-table w3-orange"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ChangeArrowheads="1"/>
          </p:cNvSpPr>
          <p:nvPr/>
        </p:nvSpPr>
        <p:spPr bwMode="auto">
          <a:xfrm>
            <a:off x="304800" y="1066800"/>
            <a:ext cx="8839200" cy="193899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strong</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"w3-text-white"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Email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strong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"email"</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"w3-input"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strong</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"w3-text-white"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Password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strong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"password"</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"pass"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"w3-input"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reg.jsp</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"w3-text-teal w3-hover-text-pink"</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Click here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to register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submit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value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LOGIN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 w3-pink"</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100%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table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form</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noChangeArrowheads="1"/>
          </p:cNvSpPr>
          <p:nvPr/>
        </p:nvSpPr>
        <p:spPr bwMode="auto">
          <a:xfrm>
            <a:off x="0" y="0"/>
            <a:ext cx="9144000" cy="670952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package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com.servlets</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import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java.io.IOException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import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java.io.PrintWriter</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import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javax.servlet.ServletException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import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javax.servlet.annotation.WebServlet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import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javax.servlet.http.HttpServlet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import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javax.servlet.http.HttpServletRequest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import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javax.servlet.http.HttpServletResponse</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import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javax.servlet.http.HttpSession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import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com.controler.DBConnect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WebServlet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Ulogin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public class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Ulogin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extends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HttpServlet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private static final long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serialVersionUID</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 1L;</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public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Ulogin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super();}</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protected void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doGet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HttpServletRequest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request,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HttpServletResponse</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response) throws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ServletException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IOException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protected void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doPost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HttpServletRequest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request,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HttpServletResponse</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response) throws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ServletException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IOException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PrintWriter</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out=</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response.getWriter</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String email=</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request.getParameter</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("email");</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String pass=</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request.getParameter</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("pass");</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String id=</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request.getParameter</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("id");</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String sql1 = "select * from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ureg</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where email='"+email+"' and pass='"+pass+"'";</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boolean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b =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DBConnect.getData</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(sql1);</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if(b == true){</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HttpSession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session =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request.getSession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session.setAttribute</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("email", email);</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session.setAttribute</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("id", id);</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response.sendRedirect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("userhome.jsp");</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}else{</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out.println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("&lt;script type=\"text/</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javascript</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\"&gt;");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out.println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("alert('failed to login');");</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out.println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r>
              <a:rPr kumimoji="0" lang="en-US" sz="10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window.location</a:t>
            </a: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='login.jsp'&lt;/script&gt;");</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endParaRPr kumimoji="0" lang="en-US" sz="10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1"/>
          <p:cNvSpPr>
            <a:spLocks noChangeArrowheads="1"/>
          </p:cNvSpPr>
          <p:nvPr/>
        </p:nvSpPr>
        <p:spPr bwMode="auto">
          <a:xfrm>
            <a:off x="0" y="0"/>
            <a:ext cx="9144000" cy="763285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language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"java"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pageEncoding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DOCTYPE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808080"/>
                </a:solidFill>
                <a:effectLst/>
                <a:latin typeface="Consolas" pitchFamily="49" charset="0"/>
                <a:ea typeface="Times New Roman" pitchFamily="18" charset="0"/>
                <a:cs typeface="Consolas" pitchFamily="49" charset="0"/>
              </a:rPr>
              <a:t>PUBLIC</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"-//W3C//DTD HTML 4.01 Transitional//EN"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"http://www.w3.org/TR/html4/loose.dtd"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meta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http-equiv</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registration page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link</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rel</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StyleSheet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"w3.css"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css</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.login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inline-block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height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Style The Dropdown Button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dropbtn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#4CAF50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white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padding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border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cursor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pointer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position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relative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inline-block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position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absolute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#f9f9f9</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min-width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box-shadow</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0px 8px 16px 0px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rgba</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(0,0,0,0.2)</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z-index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black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padding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12px 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text-decoration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:hover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#f1f1f1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dropdown:hover</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dropdown:hover</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dropbtn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#3e8e41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ChangeArrowheads="1"/>
          </p:cNvSpPr>
          <p:nvPr/>
        </p:nvSpPr>
        <p:spPr bwMode="auto">
          <a:xfrm>
            <a:off x="0" y="0"/>
            <a:ext cx="9144000" cy="763285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background-image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url</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('logos/john.jpg')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"w3-text-white"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Anonymous Authentication Scheme for Smart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Cloud Based </a:t>
            </a:r>
            <a:r>
              <a:rPr kumimoji="0" lang="en-US" sz="1000" b="0" i="0" u="sng"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Healthcare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Applications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 w3-striped w3-green"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"index.jsp"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Home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GroupManager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User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="CSplogin.jsp"&gt;Cloud Provider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="services.jsp"&gt;Services&lt;/a&gt;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dropbtn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Service Provider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"CSplogin.jsp"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Provider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"services.jsp"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Services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dropbtn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First Aid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"hattack.html"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Heart Attack</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"sugar.html"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Diabetes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"elec.html"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Electric shock</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"knife.html"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Knife cutting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"loose.html"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Loose Motion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"nose.html"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Nose bleeding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"pois.html"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Poisoning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"vomit.html"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Vomiting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"dog.html"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Dog bite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sng"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form</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action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"Register"</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method</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"post"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h3</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REGISTER HERE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h3</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table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"w3-table w3-bordered w3-orange"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Enter Name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Enter Email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email</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Enter Mobile No.</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mob</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1"/>
          <p:cNvSpPr>
            <a:spLocks noChangeArrowheads="1"/>
          </p:cNvSpPr>
          <p:nvPr/>
        </p:nvSpPr>
        <p:spPr bwMode="auto">
          <a:xfrm>
            <a:off x="0" y="1066800"/>
            <a:ext cx="9144000" cy="193899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Enter Age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Select Gender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gen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Decease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des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Enter Password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"password"</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pass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Confirm Password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"password"</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cpass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"submit"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"w3-green 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100%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"login.jsp"</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"w3-text-black w3-hover-text-green"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click here to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table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form</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1"/>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language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"java"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pageEncoding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DOCTYPE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808080"/>
                </a:solidFill>
                <a:effectLst/>
                <a:latin typeface="Consolas" pitchFamily="49" charset="0"/>
                <a:ea typeface="Times New Roman" pitchFamily="18" charset="0"/>
                <a:cs typeface="Consolas" pitchFamily="49" charset="0"/>
              </a:rPr>
              <a:t>PUBLIC</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"-//W3C//DTD HTML 4.01 Transitional//EN"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"http://www.w3.org/TR/html4/loose.dtd"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meta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http-equiv</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login page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link</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rel</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StyleSheet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"w3.css"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css</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.login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inline-block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height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Style The Dropdown Button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dropbtn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#4CAF50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white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padding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border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cursor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pointer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position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relative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inline-block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position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absolute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#f9f9f9</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min-width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160px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box-shadow</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0px 8px 16px 0px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rgba</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(0,0,0,0.2)</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z-index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black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padding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12px 16px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text-decoration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none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:hover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#f1f1f1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dropdown:hover</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display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block</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dropdown:hover</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dropbtn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background-color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#3e8e41</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background-image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url</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('logos/john.jpg')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"w3-text-white"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Anonymous Authentication Scheme for Smart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Cloud Based </a:t>
            </a:r>
            <a:r>
              <a:rPr kumimoji="0" lang="en-US" sz="1000" b="0" i="0" u="sng"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Healthcare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Applications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 w3-striped w3-green"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"index.jsp"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Home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GroupManager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User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="CSplogin.jsp"&gt;Cloud Provider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="services.jsp"&gt;Services&lt;/a&gt;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dropbtn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Service Provider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"CSplogin.jsp"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Cloud Provider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"services.jsp"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Services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dropbtn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First Aid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u</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button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"dropdown-content"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"hattack.html"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Heart Attack</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"sugar.html"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Diabetes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"elec.html"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Electric shock</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"knife.html"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Knife cutting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"loose.html"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Loose Motion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"nose.html"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Nose bleeding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"pois.html"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Poisoning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"vomit.html"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Vomiting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"dog.html"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Dog bite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sng"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  --&gt;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"login w3-card-3 w3-orange  w3-padding"</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height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100%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h3</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"w3-indigo"</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CSP Login</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h3</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1"/>
          <p:cNvSpPr>
            <a:spLocks noChangeArrowheads="1"/>
          </p:cNvSpPr>
          <p:nvPr/>
        </p:nvSpPr>
        <p:spPr bwMode="auto">
          <a:xfrm>
            <a:off x="0" y="0"/>
            <a:ext cx="9144000" cy="701730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form</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action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CSPlogin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method</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"post"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table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"w3-table w3-orange"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strong</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"w3-text-indigo"</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Email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strong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email</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"w3-input"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strong</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"w3-text-indigo"</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Password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strong</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"password"</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name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pass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"w3-input"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input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submit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value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LOGIN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 w3-blue"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100%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table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form</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import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java.sql.SQLException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import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java.sql.ResultSet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import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com.controler.DBConnect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language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"java"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pageEncoding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DOCTYPE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808080"/>
                </a:solidFill>
                <a:effectLst/>
                <a:latin typeface="Consolas" pitchFamily="49" charset="0"/>
                <a:ea typeface="Times New Roman" pitchFamily="18" charset="0"/>
                <a:cs typeface="Consolas" pitchFamily="49" charset="0"/>
              </a:rPr>
              <a:t>PUBLIC</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"-//W3C//DTD HTML 4.01 Transitional//EN"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"http://www.w3.org/TR/html4/loose.dtd"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meta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http-equiv</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Insert title here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link</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rel</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StyleSheet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"w3.css"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background-image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url</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('logos/john.jpg')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"w3-text-white"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Anonymous Authentication Scheme for Smart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Cloud Based </a:t>
            </a:r>
            <a:r>
              <a:rPr kumimoji="0" lang="en-US" sz="1000" b="0" i="0" u="sng"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Healthcare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Applications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sng"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sng"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sng"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sng"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sng"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 w3-striped w3-orange"</a:t>
            </a: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"cspHome.jsp"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Home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"logout.jsp"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Logout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="#"&gt;</a:t>
            </a:r>
            <a:r>
              <a:rPr kumimoji="0" lang="en-US" sz="1000" b="0" i="0" u="none"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GroupManager</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="#"&gt;User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="#"&gt;Cloud Provider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="services.jsp"&gt;Services&lt;/a&gt;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228600" y="304800"/>
            <a:ext cx="8610600" cy="6169152"/>
          </a:xfrm>
        </p:spPr>
        <p:txBody>
          <a:bodyPr>
            <a:normAutofit fontScale="92500" lnSpcReduction="20000"/>
          </a:bodyPr>
          <a:lstStyle/>
          <a:p>
            <a:pPr>
              <a:buNone/>
            </a:pPr>
            <a:r>
              <a:rPr lang="en-US" sz="1600" b="1" dirty="0" smtClean="0">
                <a:latin typeface="Times New Roman" pitchFamily="18" charset="0"/>
                <a:cs typeface="Times New Roman" pitchFamily="18" charset="0"/>
              </a:rPr>
              <a:t>TITLE:</a:t>
            </a:r>
            <a:r>
              <a:rPr lang="en-US" sz="1600" dirty="0" smtClean="0">
                <a:latin typeface="Times New Roman" pitchFamily="18" charset="0"/>
                <a:cs typeface="Times New Roman" pitchFamily="18" charset="0"/>
              </a:rPr>
              <a:t>  Real time </a:t>
            </a:r>
            <a:r>
              <a:rPr lang="en-US" sz="1600" dirty="0" err="1" smtClean="0">
                <a:latin typeface="Times New Roman" pitchFamily="18" charset="0"/>
                <a:cs typeface="Times New Roman" pitchFamily="18" charset="0"/>
              </a:rPr>
              <a:t>tele</a:t>
            </a:r>
            <a:r>
              <a:rPr lang="en-US" sz="1600" dirty="0" smtClean="0">
                <a:latin typeface="Times New Roman" pitchFamily="18" charset="0"/>
                <a:cs typeface="Times New Roman" pitchFamily="18" charset="0"/>
              </a:rPr>
              <a:t>-monitoring of patients with chronic heart-failure using a </a:t>
            </a:r>
            <a:r>
              <a:rPr lang="en-US" sz="1600" dirty="0" err="1" smtClean="0">
                <a:latin typeface="Times New Roman" pitchFamily="18" charset="0"/>
                <a:cs typeface="Times New Roman" pitchFamily="18" charset="0"/>
              </a:rPr>
              <a:t>smartphone</a:t>
            </a:r>
            <a:r>
              <a:rPr lang="en-US" sz="1600" dirty="0" smtClean="0">
                <a:latin typeface="Times New Roman" pitchFamily="18" charset="0"/>
                <a:cs typeface="Times New Roman" pitchFamily="18" charset="0"/>
              </a:rPr>
              <a:t>:     lessons learned</a:t>
            </a:r>
          </a:p>
          <a:p>
            <a:pPr>
              <a:buNone/>
            </a:pPr>
            <a:r>
              <a:rPr lang="en-US" sz="1600" b="1" dirty="0" smtClean="0">
                <a:latin typeface="Times New Roman" pitchFamily="18" charset="0"/>
                <a:cs typeface="Times New Roman" pitchFamily="18" charset="0"/>
              </a:rPr>
              <a:t>AUTHOR:</a:t>
            </a:r>
            <a:r>
              <a:rPr lang="en-US" sz="1600" dirty="0" smtClean="0">
                <a:latin typeface="Times New Roman" pitchFamily="18" charset="0"/>
                <a:cs typeface="Times New Roman" pitchFamily="18" charset="0"/>
              </a:rPr>
              <a:t> D. </a:t>
            </a:r>
            <a:r>
              <a:rPr lang="en-US" sz="1600" dirty="0" err="1" smtClean="0">
                <a:latin typeface="Times New Roman" pitchFamily="18" charset="0"/>
                <a:cs typeface="Times New Roman" pitchFamily="18" charset="0"/>
              </a:rPr>
              <a:t>Aranki</a:t>
            </a:r>
            <a:r>
              <a:rPr lang="en-US" sz="1600" dirty="0" smtClean="0">
                <a:latin typeface="Times New Roman" pitchFamily="18" charset="0"/>
                <a:cs typeface="Times New Roman" pitchFamily="18" charset="0"/>
              </a:rPr>
              <a:t>, G. </a:t>
            </a:r>
            <a:r>
              <a:rPr lang="en-US" sz="1600" dirty="0" err="1" smtClean="0">
                <a:latin typeface="Times New Roman" pitchFamily="18" charset="0"/>
                <a:cs typeface="Times New Roman" pitchFamily="18" charset="0"/>
              </a:rPr>
              <a:t>Kurillo</a:t>
            </a:r>
            <a:r>
              <a:rPr lang="en-US" sz="1600" dirty="0" smtClean="0">
                <a:latin typeface="Times New Roman" pitchFamily="18" charset="0"/>
                <a:cs typeface="Times New Roman" pitchFamily="18" charset="0"/>
              </a:rPr>
              <a:t>, P. Yan, D. M. </a:t>
            </a:r>
            <a:r>
              <a:rPr lang="en-US" sz="1600" dirty="0" err="1" smtClean="0">
                <a:latin typeface="Times New Roman" pitchFamily="18" charset="0"/>
                <a:cs typeface="Times New Roman" pitchFamily="18" charset="0"/>
              </a:rPr>
              <a:t>Liebovitz</a:t>
            </a:r>
            <a:r>
              <a:rPr lang="en-US" sz="1600" dirty="0" smtClean="0">
                <a:latin typeface="Times New Roman" pitchFamily="18" charset="0"/>
                <a:cs typeface="Times New Roman" pitchFamily="18" charset="0"/>
              </a:rPr>
              <a:t>, and R. </a:t>
            </a:r>
            <a:r>
              <a:rPr lang="en-US" sz="1600" dirty="0" err="1" smtClean="0">
                <a:latin typeface="Times New Roman" pitchFamily="18" charset="0"/>
                <a:cs typeface="Times New Roman" pitchFamily="18" charset="0"/>
              </a:rPr>
              <a:t>Bajcsy</a:t>
            </a:r>
            <a:endParaRPr lang="en-US" sz="1600" dirty="0" smtClean="0">
              <a:latin typeface="Times New Roman" pitchFamily="18" charset="0"/>
              <a:cs typeface="Times New Roman" pitchFamily="18" charset="0"/>
            </a:endParaRPr>
          </a:p>
          <a:p>
            <a:pPr>
              <a:buNone/>
            </a:pPr>
            <a:r>
              <a:rPr lang="en-US" sz="1600" b="1" dirty="0" smtClean="0">
                <a:latin typeface="Times New Roman" pitchFamily="18" charset="0"/>
                <a:cs typeface="Times New Roman" pitchFamily="18" charset="0"/>
              </a:rPr>
              <a:t>YEAR: </a:t>
            </a:r>
            <a:r>
              <a:rPr lang="en-US" sz="1600" dirty="0" smtClean="0">
                <a:latin typeface="Times New Roman" pitchFamily="18" charset="0"/>
                <a:cs typeface="Times New Roman" pitchFamily="18" charset="0"/>
              </a:rPr>
              <a:t>2016</a:t>
            </a:r>
          </a:p>
          <a:p>
            <a:pPr>
              <a:buNone/>
            </a:pPr>
            <a:r>
              <a:rPr lang="en-US" sz="1600" b="1" dirty="0" smtClean="0">
                <a:latin typeface="Times New Roman" pitchFamily="18" charset="0"/>
                <a:cs typeface="Times New Roman" pitchFamily="18" charset="0"/>
              </a:rPr>
              <a:t>DESCRIPTION:</a:t>
            </a:r>
            <a:endParaRPr lang="en-US" sz="1600" dirty="0" smtClean="0">
              <a:latin typeface="Times New Roman" pitchFamily="18" charset="0"/>
              <a:cs typeface="Times New Roman" pitchFamily="18" charset="0"/>
            </a:endParaRPr>
          </a:p>
          <a:p>
            <a:pPr>
              <a:buNone/>
            </a:pPr>
            <a:r>
              <a:rPr lang="en-US" sz="1600" dirty="0" smtClean="0">
                <a:latin typeface="Times New Roman" pitchFamily="18" charset="0"/>
                <a:cs typeface="Times New Roman" pitchFamily="18" charset="0"/>
              </a:rPr>
              <a:t> </a:t>
            </a:r>
          </a:p>
          <a:p>
            <a:pPr>
              <a:lnSpc>
                <a:spcPct val="150000"/>
              </a:lnSpc>
              <a:buNone/>
            </a:pPr>
            <a:r>
              <a:rPr lang="en-US" sz="1600" dirty="0" smtClean="0">
                <a:latin typeface="Times New Roman" pitchFamily="18" charset="0"/>
                <a:cs typeface="Times New Roman" pitchFamily="18" charset="0"/>
              </a:rPr>
              <a:t>We present a </a:t>
            </a:r>
            <a:r>
              <a:rPr lang="en-US" sz="1600" dirty="0" err="1" smtClean="0">
                <a:latin typeface="Times New Roman" pitchFamily="18" charset="0"/>
                <a:cs typeface="Times New Roman" pitchFamily="18" charset="0"/>
              </a:rPr>
              <a:t>smartphone</a:t>
            </a:r>
            <a:r>
              <a:rPr lang="en-US" sz="1600" dirty="0" smtClean="0">
                <a:latin typeface="Times New Roman" pitchFamily="18" charset="0"/>
                <a:cs typeface="Times New Roman" pitchFamily="18" charset="0"/>
              </a:rPr>
              <a:t>-based system for real-time </a:t>
            </a:r>
            <a:r>
              <a:rPr lang="en-US" sz="1600" dirty="0" err="1" smtClean="0">
                <a:latin typeface="Times New Roman" pitchFamily="18" charset="0"/>
                <a:cs typeface="Times New Roman" pitchFamily="18" charset="0"/>
              </a:rPr>
              <a:t>tele</a:t>
            </a:r>
            <a:r>
              <a:rPr lang="en-US" sz="1600" dirty="0" smtClean="0">
                <a:latin typeface="Times New Roman" pitchFamily="18" charset="0"/>
                <a:cs typeface="Times New Roman" pitchFamily="18" charset="0"/>
              </a:rPr>
              <a:t>-monitoring of physical activity in patients with chronic heart-failure (CHF). We recently completed a pilot study with 15 subjects to evaluate the feasibility of the proposed monitoring in the real world and examine its requirements, privacy implications, usability, and other challenges encountered by the participants and healthcare providers. Our </a:t>
            </a:r>
            <a:r>
              <a:rPr lang="en-US" sz="1600" dirty="0" err="1" smtClean="0">
                <a:latin typeface="Times New Roman" pitchFamily="18" charset="0"/>
                <a:cs typeface="Times New Roman" pitchFamily="18" charset="0"/>
              </a:rPr>
              <a:t>tele</a:t>
            </a:r>
            <a:r>
              <a:rPr lang="en-US" sz="1600" dirty="0" smtClean="0">
                <a:latin typeface="Times New Roman" pitchFamily="18" charset="0"/>
                <a:cs typeface="Times New Roman" pitchFamily="18" charset="0"/>
              </a:rPr>
              <a:t>-monitoring system was designed to assess patient activity via minute-by-minute energy expenditure (EE) estimated from </a:t>
            </a:r>
            <a:r>
              <a:rPr lang="en-US" sz="1600" dirty="0" err="1" smtClean="0">
                <a:latin typeface="Times New Roman" pitchFamily="18" charset="0"/>
                <a:cs typeface="Times New Roman" pitchFamily="18" charset="0"/>
              </a:rPr>
              <a:t>accelerometry</a:t>
            </a:r>
            <a:r>
              <a:rPr lang="en-US" sz="1600" dirty="0" smtClean="0">
                <a:latin typeface="Times New Roman" pitchFamily="18" charset="0"/>
                <a:cs typeface="Times New Roman" pitchFamily="18" charset="0"/>
              </a:rPr>
              <a:t>. In addition, we tracked relative user location via global positioning system (GPS) to track outdoors activity and measure walking distance. The system also administered daily surveys to inquire about vital signs and general cardiovascular symptoms. The collected data were securely transmitted to a central server where they were analyzed in real time and were accessible to the study medical staff to monitor patient health status and provide medical intervention if needed. Although the system was designed for </a:t>
            </a:r>
            <a:r>
              <a:rPr lang="en-US" sz="1600" dirty="0" err="1" smtClean="0">
                <a:latin typeface="Times New Roman" pitchFamily="18" charset="0"/>
                <a:cs typeface="Times New Roman" pitchFamily="18" charset="0"/>
              </a:rPr>
              <a:t>tele</a:t>
            </a:r>
            <a:r>
              <a:rPr lang="en-US" sz="1600" dirty="0" smtClean="0">
                <a:latin typeface="Times New Roman" pitchFamily="18" charset="0"/>
                <a:cs typeface="Times New Roman" pitchFamily="18" charset="0"/>
              </a:rPr>
              <a:t>-monitoring individuals with CHF, the challenges, privacy considerations, and lessons learned from this pilot study apply to other chronic health conditions, such as diabetes and hypertension, that would benefit from continuous monitoring through mobile-health (</a:t>
            </a:r>
            <a:r>
              <a:rPr lang="en-US" sz="1600" dirty="0" err="1" smtClean="0">
                <a:latin typeface="Times New Roman" pitchFamily="18" charset="0"/>
                <a:cs typeface="Times New Roman" pitchFamily="18" charset="0"/>
              </a:rPr>
              <a:t>mHealth</a:t>
            </a:r>
            <a:r>
              <a:rPr lang="en-US" sz="1600" dirty="0" smtClean="0">
                <a:latin typeface="Times New Roman" pitchFamily="18" charset="0"/>
                <a:cs typeface="Times New Roman" pitchFamily="18" charset="0"/>
              </a:rPr>
              <a:t>) technologies.</a:t>
            </a:r>
            <a:endParaRPr lang="en-US" sz="1600" dirty="0">
              <a:latin typeface="Times New Roman" pitchFamily="18" charset="0"/>
              <a:cs typeface="Times New Roman" pitchFamily="18" charset="0"/>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1"/>
          <p:cNvSpPr>
            <a:spLocks noChangeArrowheads="1"/>
          </p:cNvSpPr>
          <p:nvPr/>
        </p:nvSpPr>
        <p:spPr bwMode="auto">
          <a:xfrm>
            <a:off x="0" y="0"/>
            <a:ext cx="9144000" cy="655564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1771650" algn="l"/>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sng"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sng"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table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"w3-table w3-border w3-orange"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100%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height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50%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"w3-pink"</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PATIENT ID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PATIENT KEY</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STATUS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//String id=</a:t>
            </a:r>
            <a:r>
              <a:rPr kumimoji="0" lang="en-US" sz="1000" b="0" i="0" u="none" strike="noStrike" cap="none" normalizeH="0" baseline="0" dirty="0" err="1" smtClean="0">
                <a:ln>
                  <a:noFill/>
                </a:ln>
                <a:solidFill>
                  <a:srgbClr val="3F7F5F"/>
                </a:solidFill>
                <a:effectLst/>
                <a:latin typeface="Consolas" pitchFamily="49" charset="0"/>
                <a:ea typeface="Times New Roman" pitchFamily="18" charset="0"/>
                <a:cs typeface="Consolas" pitchFamily="49" charset="0"/>
              </a:rPr>
              <a:t>request.getParameter</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("id");</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//String key1=</a:t>
            </a:r>
            <a:r>
              <a:rPr kumimoji="0" lang="en-US" sz="1000" b="0" i="0" u="none" strike="noStrike" cap="none" normalizeH="0" baseline="0" dirty="0" err="1" smtClean="0">
                <a:ln>
                  <a:noFill/>
                </a:ln>
                <a:solidFill>
                  <a:srgbClr val="3F7F5F"/>
                </a:solidFill>
                <a:effectLst/>
                <a:latin typeface="Consolas" pitchFamily="49" charset="0"/>
                <a:ea typeface="Times New Roman" pitchFamily="18" charset="0"/>
                <a:cs typeface="Consolas" pitchFamily="49" charset="0"/>
              </a:rPr>
              <a:t>request.getParameter</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("key1");</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7F0055"/>
                </a:solidFill>
                <a:effectLst/>
                <a:latin typeface="Consolas" pitchFamily="49" charset="0"/>
                <a:ea typeface="Times New Roman" pitchFamily="18" charset="0"/>
                <a:cs typeface="Consolas" pitchFamily="49" charset="0"/>
              </a:rPr>
              <a:t>try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ResultSet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r=DBConnect.getUser3();</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7F0055"/>
                </a:solidFill>
                <a:effectLst/>
                <a:latin typeface="Consolas" pitchFamily="49" charset="0"/>
                <a:ea typeface="Times New Roman" pitchFamily="18" charset="0"/>
                <a:cs typeface="Consolas" pitchFamily="49" charset="0"/>
              </a:rPr>
              <a:t>while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r.next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r.getString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(1)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r.getString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(2)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CkeckKey?id</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r.getString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(1)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&amp;&amp;key1=</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r.getString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(2)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Request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7F0055"/>
                </a:solidFill>
                <a:effectLst/>
                <a:latin typeface="Consolas" pitchFamily="49" charset="0"/>
                <a:ea typeface="Times New Roman" pitchFamily="18" charset="0"/>
                <a:cs typeface="Consolas" pitchFamily="49" charset="0"/>
              </a:rPr>
              <a:t>catch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SQLException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e){</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e.printStackTrace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table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import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java.sql.SQLException</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import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java.sql.ResultSet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import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com.controler.DBConnect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page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language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"java"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pageEncoding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DOCTYPE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808080"/>
                </a:solidFill>
                <a:effectLst/>
                <a:latin typeface="Consolas" pitchFamily="49" charset="0"/>
                <a:ea typeface="Times New Roman" pitchFamily="18" charset="0"/>
                <a:cs typeface="Consolas" pitchFamily="49" charset="0"/>
              </a:rPr>
              <a:t>PUBLIC</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"-//W3C//DTD HTML 4.01 Transitional//EN"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"http://www.w3.org/TR/html4/loose.dtd"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html</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meta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http-equiv</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"Content-Type"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content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"text/html; </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charset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=ISO-8859-1"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Insert title here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title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link</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rel</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1" u="none" strike="noStrike" cap="none" normalizeH="0" baseline="0" dirty="0" err="1" smtClean="0">
                <a:ln>
                  <a:noFill/>
                </a:ln>
                <a:solidFill>
                  <a:srgbClr val="2A00FF"/>
                </a:solidFill>
                <a:effectLst/>
                <a:latin typeface="Consolas" pitchFamily="49" charset="0"/>
                <a:ea typeface="Times New Roman" pitchFamily="18" charset="0"/>
                <a:cs typeface="Consolas" pitchFamily="49" charset="0"/>
              </a:rPr>
              <a:t>StyleSheet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"w3.css"</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1771650" algn="l"/>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head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1"/>
          <p:cNvSpPr>
            <a:spLocks noChangeArrowheads="1"/>
          </p:cNvSpPr>
          <p:nvPr/>
        </p:nvSpPr>
        <p:spPr bwMode="auto">
          <a:xfrm>
            <a:off x="0" y="0"/>
            <a:ext cx="9144000" cy="84023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body</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background-image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err="1" smtClean="0">
                <a:ln>
                  <a:noFill/>
                </a:ln>
                <a:solidFill>
                  <a:srgbClr val="2A00E1"/>
                </a:solidFill>
                <a:effectLst/>
                <a:latin typeface="Consolas" pitchFamily="49" charset="0"/>
                <a:ea typeface="Times New Roman" pitchFamily="18" charset="0"/>
                <a:cs typeface="Consolas" pitchFamily="49" charset="0"/>
              </a:rPr>
              <a:t>url</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('logos/john.jpg')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font-size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40px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"w3-text-white"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Anonymous Authentication Scheme for Smart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Cloud Based </a:t>
            </a:r>
            <a:r>
              <a:rPr kumimoji="0" lang="en-US" sz="1000" b="0" i="0" u="sng"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Healthcare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Applications</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h1</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 w3-striped w3-orange"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"cspHome.jsp"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Home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="#"&gt;</a:t>
            </a:r>
            <a:r>
              <a:rPr kumimoji="0" lang="en-US" sz="1000" b="0" i="0" u="none"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GroupManager</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="#"&gt;User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="#"&gt;Cloud Provider Login&lt;/a&gt;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&lt;div class="w3-button"  style="width: 220px;"&gt;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&lt;a </a:t>
            </a:r>
            <a:r>
              <a:rPr kumimoji="0" lang="en-US" sz="1000" b="0" i="0" u="sng" strike="noStrike" cap="none" normalizeH="0" baseline="0" dirty="0" err="1" smtClean="0">
                <a:ln>
                  <a:noFill/>
                </a:ln>
                <a:solidFill>
                  <a:srgbClr val="3F5FB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="services.jsp"&gt;Services&lt;/a&gt;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sng"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&lt;/div&gt;</a:t>
            </a:r>
            <a:r>
              <a:rPr kumimoji="0" lang="en-US" sz="1000" b="0" i="0" u="none" strike="noStrike" cap="none" normalizeH="0" baseline="0" dirty="0" smtClean="0">
                <a:ln>
                  <a:noFill/>
                </a:ln>
                <a:solidFill>
                  <a:srgbClr val="3F5FBF"/>
                </a:solidFill>
                <a:effectLst/>
                <a:latin typeface="Consolas" pitchFamily="49" charset="0"/>
                <a:ea typeface="Times New Roman" pitchFamily="18" charset="0"/>
                <a:cs typeface="Consolas" pitchFamily="49" charset="0"/>
              </a:rPr>
              <a:t> --&gt;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"w3-button"</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220px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"logout.jsp"</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Logout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div</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center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br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table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"w3-table w3-border w3-blue"</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class</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"w3-orange"</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style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width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500px</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7F007F"/>
                </a:solidFill>
                <a:effectLst/>
                <a:latin typeface="Consolas" pitchFamily="49" charset="0"/>
                <a:ea typeface="Times New Roman" pitchFamily="18" charset="0"/>
                <a:cs typeface="Consolas" pitchFamily="49" charset="0"/>
              </a:rPr>
              <a:t>height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1" u="none" strike="noStrike" cap="none" normalizeH="0" baseline="0" dirty="0" smtClean="0">
                <a:ln>
                  <a:noFill/>
                </a:ln>
                <a:solidFill>
                  <a:srgbClr val="2A00E1"/>
                </a:solidFill>
                <a:effectLst/>
                <a:latin typeface="Consolas" pitchFamily="49" charset="0"/>
                <a:ea typeface="Times New Roman" pitchFamily="18" charset="0"/>
                <a:cs typeface="Consolas" pitchFamily="49" charset="0"/>
              </a:rPr>
              <a:t>50%</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PATIENT ID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PATIENT KEY</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ASSIGN KEY</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th</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//String id=</a:t>
            </a:r>
            <a:r>
              <a:rPr kumimoji="0" lang="en-US" sz="1000" b="0" i="0" u="none" strike="noStrike" cap="none" normalizeH="0" baseline="0" dirty="0" err="1" smtClean="0">
                <a:ln>
                  <a:noFill/>
                </a:ln>
                <a:solidFill>
                  <a:srgbClr val="3F7F5F"/>
                </a:solidFill>
                <a:effectLst/>
                <a:latin typeface="Consolas" pitchFamily="49" charset="0"/>
                <a:ea typeface="Times New Roman" pitchFamily="18" charset="0"/>
                <a:cs typeface="Consolas" pitchFamily="49" charset="0"/>
              </a:rPr>
              <a:t>request.getParameter</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("id");</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//String key1=</a:t>
            </a:r>
            <a:r>
              <a:rPr kumimoji="0" lang="en-US" sz="1000" b="0" i="0" u="none" strike="noStrike" cap="none" normalizeH="0" baseline="0" dirty="0" err="1" smtClean="0">
                <a:ln>
                  <a:noFill/>
                </a:ln>
                <a:solidFill>
                  <a:srgbClr val="3F7F5F"/>
                </a:solidFill>
                <a:effectLst/>
                <a:latin typeface="Consolas" pitchFamily="49" charset="0"/>
                <a:ea typeface="Times New Roman" pitchFamily="18" charset="0"/>
                <a:cs typeface="Consolas" pitchFamily="49" charset="0"/>
              </a:rPr>
              <a:t>request.getParameter</a:t>
            </a:r>
            <a:r>
              <a:rPr kumimoji="0" lang="en-US" sz="1000" b="0" i="0" u="none" strike="noStrike" cap="none" normalizeH="0" baseline="0" dirty="0" smtClean="0">
                <a:ln>
                  <a:noFill/>
                </a:ln>
                <a:solidFill>
                  <a:srgbClr val="3F7F5F"/>
                </a:solidFill>
                <a:effectLst/>
                <a:latin typeface="Consolas" pitchFamily="49" charset="0"/>
                <a:ea typeface="Times New Roman" pitchFamily="18" charset="0"/>
                <a:cs typeface="Consolas" pitchFamily="49" charset="0"/>
              </a:rPr>
              <a:t>("key1");</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7F0055"/>
                </a:solidFill>
                <a:effectLst/>
                <a:latin typeface="Consolas" pitchFamily="49" charset="0"/>
                <a:ea typeface="Times New Roman" pitchFamily="18" charset="0"/>
                <a:cs typeface="Consolas" pitchFamily="49" charset="0"/>
              </a:rPr>
              <a:t>try</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String cc=</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request.getParameter</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"id"</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System.out.println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(cc);</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session=</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request.getSession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1" i="0" u="none" strike="noStrike" cap="none" normalizeH="0" baseline="0" dirty="0" smtClean="0">
                <a:ln>
                  <a:noFill/>
                </a:ln>
                <a:solidFill>
                  <a:srgbClr val="7F0055"/>
                </a:solidFill>
                <a:effectLst/>
                <a:latin typeface="Consolas" pitchFamily="49" charset="0"/>
                <a:ea typeface="Times New Roman" pitchFamily="18" charset="0"/>
                <a:cs typeface="Consolas" pitchFamily="49" charset="0"/>
              </a:rPr>
              <a:t>false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ResultSet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r=DBConnect.getUser4();</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7F0055"/>
                </a:solidFill>
                <a:effectLst/>
                <a:latin typeface="Consolas" pitchFamily="49" charset="0"/>
                <a:ea typeface="Times New Roman" pitchFamily="18" charset="0"/>
                <a:cs typeface="Consolas" pitchFamily="49" charset="0"/>
              </a:rPr>
              <a:t>while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r.next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r.getString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(1)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r.getString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(2)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chemeClr val="tx1"/>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7F007F"/>
                </a:solidFill>
                <a:effectLst/>
                <a:latin typeface="Consolas" pitchFamily="49" charset="0"/>
                <a:ea typeface="Times New Roman" pitchFamily="18" charset="0"/>
                <a:cs typeface="Consolas" pitchFamily="49" charset="0"/>
              </a:rPr>
              <a:t>href</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"CkeckKey1?id=</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r.getString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(1)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&amp;&amp;key1=</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r.getString</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(2)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r>
              <a:rPr kumimoji="0" lang="en-US" sz="1000" b="0" i="1" u="none" strike="noStrike" cap="none" normalizeH="0" baseline="0" dirty="0" smtClean="0">
                <a:ln>
                  <a:noFill/>
                </a:ln>
                <a:solidFill>
                  <a:srgbClr val="2A00FF"/>
                </a:solidFill>
                <a:effectLst/>
                <a:latin typeface="Consolas" pitchFamily="49" charset="0"/>
                <a:ea typeface="Times New Roman" pitchFamily="18" charset="0"/>
                <a:cs typeface="Consolas" pitchFamily="49" charset="0"/>
              </a:rPr>
              <a:t>"</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Assign Key</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a</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&gt;&lt;/</a:t>
            </a:r>
            <a:r>
              <a:rPr kumimoji="0" lang="en-US" sz="1000" b="0" i="0" u="none" strike="noStrike" cap="none" normalizeH="0" baseline="0" dirty="0" smtClean="0">
                <a:ln>
                  <a:noFill/>
                </a:ln>
                <a:solidFill>
                  <a:srgbClr val="3F7F7F"/>
                </a:solidFill>
                <a:effectLst/>
                <a:latin typeface="Consolas" pitchFamily="49" charset="0"/>
                <a:ea typeface="Times New Roman" pitchFamily="18" charset="0"/>
                <a:cs typeface="Consolas" pitchFamily="49" charset="0"/>
              </a:rPr>
              <a:t>td</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&lt;/</a:t>
            </a:r>
            <a:r>
              <a:rPr kumimoji="0" lang="en-US" sz="1000" b="0" i="0" u="none" strike="noStrike" cap="none" normalizeH="0" baseline="0" dirty="0" err="1" smtClean="0">
                <a:ln>
                  <a:noFill/>
                </a:ln>
                <a:solidFill>
                  <a:srgbClr val="3F7F7F"/>
                </a:solidFill>
                <a:effectLst/>
                <a:latin typeface="Consolas" pitchFamily="49" charset="0"/>
                <a:ea typeface="Times New Roman" pitchFamily="18" charset="0"/>
                <a:cs typeface="Consolas" pitchFamily="49" charset="0"/>
              </a:rPr>
              <a:t>tr</a:t>
            </a:r>
            <a:r>
              <a:rPr kumimoji="0" lang="en-US" sz="1000" b="0" i="0" u="none" strike="noStrike" cap="none" normalizeH="0" baseline="0" dirty="0" smtClean="0">
                <a:ln>
                  <a:noFill/>
                </a:ln>
                <a:solidFill>
                  <a:srgbClr val="008080"/>
                </a:solidFill>
                <a:effectLst/>
                <a:latin typeface="Consolas" pitchFamily="49" charset="0"/>
                <a:ea typeface="Times New Roman" pitchFamily="18" charset="0"/>
                <a:cs typeface="Consolas" pitchFamily="49" charset="0"/>
              </a:rPr>
              <a:t>&gt;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&lt;%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1" i="0" u="none" strike="noStrike" cap="none" normalizeH="0" baseline="0" dirty="0" smtClean="0">
                <a:ln>
                  <a:noFill/>
                </a:ln>
                <a:solidFill>
                  <a:srgbClr val="7F0055"/>
                </a:solidFill>
                <a:effectLst/>
                <a:latin typeface="Consolas" pitchFamily="49" charset="0"/>
                <a:ea typeface="Times New Roman" pitchFamily="18" charset="0"/>
                <a:cs typeface="Consolas" pitchFamily="49" charset="0"/>
              </a:rPr>
              <a:t>catch</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SQLException</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e){</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err="1" smtClean="0">
                <a:ln>
                  <a:noFill/>
                </a:ln>
                <a:solidFill>
                  <a:srgbClr val="000000"/>
                </a:solidFill>
                <a:effectLst/>
                <a:latin typeface="Consolas" pitchFamily="49" charset="0"/>
                <a:ea typeface="Times New Roman" pitchFamily="18" charset="0"/>
                <a:cs typeface="Consolas" pitchFamily="49" charset="0"/>
              </a:rPr>
              <a:t>e.printStackTrace</a:t>
            </a: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endParaRPr kumimoji="0" lang="en-US" sz="9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000000"/>
                </a:solidFill>
                <a:effectLst/>
                <a:latin typeface="Consolas" pitchFamily="49" charset="0"/>
                <a:ea typeface="Times New Roman" pitchFamily="18" charset="0"/>
                <a:cs typeface="Consolas" pitchFamily="49" charset="0"/>
              </a:rPr>
              <a:t>	</a:t>
            </a:r>
            <a:r>
              <a:rPr kumimoji="0" lang="en-US" sz="1000" b="0" i="0" u="none" strike="noStrike" cap="none" normalizeH="0" baseline="0" dirty="0" smtClean="0">
                <a:ln>
                  <a:noFill/>
                </a:ln>
                <a:solidFill>
                  <a:srgbClr val="BF5F3F"/>
                </a:solidFill>
                <a:effectLst/>
                <a:latin typeface="Consolas" pitchFamily="49" charset="0"/>
                <a:ea typeface="Times New Roman" pitchFamily="18" charset="0"/>
                <a:cs typeface="Consolas" pitchFamily="49" charset="0"/>
              </a:rPr>
              <a:t>%&gt;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1"/>
          <p:cNvSpPr>
            <a:spLocks noChangeArrowheads="1"/>
          </p:cNvSpPr>
          <p:nvPr/>
        </p:nvSpPr>
        <p:spPr bwMode="auto">
          <a:xfrm>
            <a:off x="152400" y="0"/>
            <a:ext cx="8686800" cy="221599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50000"/>
              </a:lnSpc>
              <a:spcBef>
                <a:spcPct val="0"/>
              </a:spcBef>
              <a:spcAft>
                <a:spcPct val="0"/>
              </a:spcAft>
              <a:buClrTx/>
              <a:buSzTx/>
              <a:buFontTx/>
              <a:buNone/>
              <a:tabLst>
                <a:tab pos="942975" algn="l"/>
                <a:tab pos="1771650" algn="l"/>
              </a:tabLst>
            </a:pPr>
            <a:r>
              <a:rPr kumimoji="0" lang="en-US"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CHAPTER 7</a:t>
            </a:r>
            <a:endPar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tab pos="942975" algn="l"/>
                <a:tab pos="1771650" algn="l"/>
              </a:tabLst>
            </a:pPr>
            <a:r>
              <a:rPr kumimoji="0" lang="en-US"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SNAPSHOTS</a:t>
            </a:r>
            <a:endPar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tab pos="942975" algn="l"/>
                <a:tab pos="1771650" algn="l"/>
              </a:tabLst>
            </a:pPr>
            <a:r>
              <a:rPr kumimoji="0" lang="en-US"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General:	</a:t>
            </a:r>
            <a:endPar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just" defTabSz="914400" rtl="0" eaLnBrk="0" fontAlgn="base" latinLnBrk="0" hangingPunct="0">
              <a:lnSpc>
                <a:spcPct val="150000"/>
              </a:lnSpc>
              <a:spcBef>
                <a:spcPct val="0"/>
              </a:spcBef>
              <a:spcAft>
                <a:spcPct val="0"/>
              </a:spcAft>
              <a:buClrTx/>
              <a:buSzTx/>
              <a:buFontTx/>
              <a:buNone/>
              <a:tabLst>
                <a:tab pos="942975" algn="l"/>
                <a:tab pos="1771650"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This project is implements like web application using COREJAVA and the Server process is maintained using the SOCKET &amp; SERVERSOCKET and the Design part is played by Cascading Style Sheet.</a:t>
            </a:r>
          </a:p>
          <a:p>
            <a:pPr marL="0" marR="0" lvl="0" indent="0" algn="just" defTabSz="914400" rtl="0" eaLnBrk="0" fontAlgn="base" latinLnBrk="0" hangingPunct="0">
              <a:lnSpc>
                <a:spcPct val="150000"/>
              </a:lnSpc>
              <a:spcBef>
                <a:spcPct val="0"/>
              </a:spcBef>
              <a:spcAft>
                <a:spcPct val="0"/>
              </a:spcAft>
              <a:buClrTx/>
              <a:buSzTx/>
              <a:buFontTx/>
              <a:buNone/>
              <a:tabLst>
                <a:tab pos="942975" algn="l"/>
                <a:tab pos="1771650" algn="l"/>
              </a:tabLst>
            </a:pPr>
            <a:r>
              <a:rPr kumimoji="0" lang="en-US"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SNAPSHOTS</a:t>
            </a:r>
            <a:endParaRPr kumimoji="0" lang="en-US" sz="2000" b="0" i="0" u="none" strike="noStrike" cap="none" normalizeH="0" baseline="0" dirty="0" smtClean="0">
              <a:ln>
                <a:noFill/>
              </a:ln>
              <a:solidFill>
                <a:schemeClr val="tx1"/>
              </a:solidFill>
              <a:effectLst/>
              <a:latin typeface="Times New Roman" pitchFamily="18" charset="0"/>
              <a:cs typeface="Times New Roman" pitchFamily="18" charset="0"/>
            </a:endParaRPr>
          </a:p>
        </p:txBody>
      </p:sp>
      <p:pic>
        <p:nvPicPr>
          <p:cNvPr id="3" name="Picture 2"/>
          <p:cNvPicPr/>
          <p:nvPr/>
        </p:nvPicPr>
        <p:blipFill>
          <a:blip r:embed="rId2"/>
          <a:srcRect r="2108" b="8643"/>
          <a:stretch>
            <a:fillRect/>
          </a:stretch>
        </p:blipFill>
        <p:spPr bwMode="auto">
          <a:xfrm>
            <a:off x="1600200" y="2362200"/>
            <a:ext cx="5823799" cy="3924670"/>
          </a:xfrm>
          <a:prstGeom prst="rect">
            <a:avLst/>
          </a:prstGeom>
          <a:noFill/>
          <a:ln w="9525">
            <a:noFill/>
            <a:miter lim="800000"/>
            <a:headEnd/>
            <a:tailEnd/>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t="10264" r="-217" b="5865"/>
          <a:stretch>
            <a:fillRect/>
          </a:stretch>
        </p:blipFill>
        <p:spPr bwMode="auto">
          <a:xfrm>
            <a:off x="1589495" y="1611085"/>
            <a:ext cx="5965010" cy="3635829"/>
          </a:xfrm>
          <a:prstGeom prst="rect">
            <a:avLst/>
          </a:prstGeom>
          <a:noFill/>
          <a:ln w="9525">
            <a:noFill/>
            <a:miter lim="800000"/>
            <a:headEnd/>
            <a:tailEnd/>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t="11437" r="2378" b="7038"/>
          <a:stretch>
            <a:fillRect/>
          </a:stretch>
        </p:blipFill>
        <p:spPr bwMode="auto">
          <a:xfrm>
            <a:off x="1666692" y="1752600"/>
            <a:ext cx="5810615" cy="3352800"/>
          </a:xfrm>
          <a:prstGeom prst="rect">
            <a:avLst/>
          </a:prstGeom>
          <a:noFill/>
          <a:ln w="9525">
            <a:noFill/>
            <a:miter lim="800000"/>
            <a:headEnd/>
            <a:tailEnd/>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t="12317" r="1647" b="6452"/>
          <a:stretch>
            <a:fillRect/>
          </a:stretch>
        </p:blipFill>
        <p:spPr bwMode="auto">
          <a:xfrm>
            <a:off x="1295401" y="1295400"/>
            <a:ext cx="6203678" cy="3641271"/>
          </a:xfrm>
          <a:prstGeom prst="rect">
            <a:avLst/>
          </a:prstGeom>
          <a:noFill/>
          <a:ln w="9525">
            <a:noFill/>
            <a:miter lim="800000"/>
            <a:headEnd/>
            <a:tailEnd/>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t="10850" r="914" b="7038"/>
          <a:stretch>
            <a:fillRect/>
          </a:stretch>
        </p:blipFill>
        <p:spPr bwMode="auto">
          <a:xfrm>
            <a:off x="1295400" y="1219200"/>
            <a:ext cx="6224179" cy="3945414"/>
          </a:xfrm>
          <a:prstGeom prst="rect">
            <a:avLst/>
          </a:prstGeom>
          <a:noFill/>
          <a:ln w="9525">
            <a:noFill/>
            <a:miter lim="800000"/>
            <a:headEnd/>
            <a:tailEnd/>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t="10850" r="-217" b="6745"/>
          <a:stretch>
            <a:fillRect/>
          </a:stretch>
        </p:blipFill>
        <p:spPr bwMode="auto">
          <a:xfrm>
            <a:off x="1589494" y="1524000"/>
            <a:ext cx="5965012" cy="3434443"/>
          </a:xfrm>
          <a:prstGeom prst="rect">
            <a:avLst/>
          </a:prstGeom>
          <a:noFill/>
          <a:ln w="9525">
            <a:noFill/>
            <a:miter lim="800000"/>
            <a:headEnd/>
            <a:tailEnd/>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t="12610" r="549" b="6452"/>
          <a:stretch>
            <a:fillRect/>
          </a:stretch>
        </p:blipFill>
        <p:spPr bwMode="auto">
          <a:xfrm>
            <a:off x="1613263" y="1801585"/>
            <a:ext cx="5917474" cy="3254829"/>
          </a:xfrm>
          <a:prstGeom prst="rect">
            <a:avLst/>
          </a:prstGeom>
          <a:noFill/>
          <a:ln w="9525">
            <a:noFill/>
            <a:miter lim="800000"/>
            <a:headEnd/>
            <a:tailEnd/>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t="11144" r="-217" b="6452"/>
          <a:stretch>
            <a:fillRect/>
          </a:stretch>
        </p:blipFill>
        <p:spPr bwMode="auto">
          <a:xfrm>
            <a:off x="1589495" y="1709057"/>
            <a:ext cx="5965009" cy="3439885"/>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228600" y="228600"/>
            <a:ext cx="8610600" cy="6245352"/>
          </a:xfrm>
        </p:spPr>
        <p:txBody>
          <a:bodyPr>
            <a:noAutofit/>
          </a:bodyPr>
          <a:lstStyle/>
          <a:p>
            <a:pPr algn="just">
              <a:lnSpc>
                <a:spcPct val="150000"/>
              </a:lnSpc>
              <a:buNone/>
            </a:pPr>
            <a:r>
              <a:rPr lang="en-US" sz="1400" b="1" dirty="0" smtClean="0">
                <a:latin typeface="Times New Roman" pitchFamily="18" charset="0"/>
                <a:cs typeface="Times New Roman" pitchFamily="18" charset="0"/>
              </a:rPr>
              <a:t>TITLE:</a:t>
            </a:r>
            <a:r>
              <a:rPr lang="en-US" sz="1400" dirty="0" smtClean="0">
                <a:latin typeface="Times New Roman" pitchFamily="18" charset="0"/>
                <a:cs typeface="Times New Roman" pitchFamily="18" charset="0"/>
              </a:rPr>
              <a:t>  Security and privacy in cloud computing</a:t>
            </a:r>
          </a:p>
          <a:p>
            <a:pPr algn="just">
              <a:lnSpc>
                <a:spcPct val="150000"/>
              </a:lnSpc>
              <a:buNone/>
            </a:pPr>
            <a:r>
              <a:rPr lang="en-US" sz="1400" b="1" dirty="0" smtClean="0">
                <a:latin typeface="Times New Roman" pitchFamily="18" charset="0"/>
                <a:cs typeface="Times New Roman" pitchFamily="18" charset="0"/>
              </a:rPr>
              <a:t>AUTHOR:</a:t>
            </a:r>
            <a:r>
              <a:rPr lang="en-US" sz="1400" dirty="0" smtClean="0">
                <a:latin typeface="Times New Roman" pitchFamily="18" charset="0"/>
                <a:cs typeface="Times New Roman" pitchFamily="18" charset="0"/>
              </a:rPr>
              <a:t> Z. Xiao and Y. Xiao,</a:t>
            </a:r>
          </a:p>
          <a:p>
            <a:pPr algn="just">
              <a:lnSpc>
                <a:spcPct val="150000"/>
              </a:lnSpc>
              <a:buNone/>
            </a:pPr>
            <a:r>
              <a:rPr lang="en-US" sz="1400" b="1" dirty="0" smtClean="0">
                <a:latin typeface="Times New Roman" pitchFamily="18" charset="0"/>
                <a:cs typeface="Times New Roman" pitchFamily="18" charset="0"/>
              </a:rPr>
              <a:t>YEAR:2013</a:t>
            </a:r>
            <a:endParaRPr lang="en-US" sz="1400" dirty="0" smtClean="0">
              <a:latin typeface="Times New Roman" pitchFamily="18" charset="0"/>
              <a:cs typeface="Times New Roman" pitchFamily="18" charset="0"/>
            </a:endParaRPr>
          </a:p>
          <a:p>
            <a:pPr algn="just">
              <a:lnSpc>
                <a:spcPct val="150000"/>
              </a:lnSpc>
              <a:buNone/>
            </a:pPr>
            <a:r>
              <a:rPr lang="en-US" sz="1400" b="1" dirty="0" smtClean="0">
                <a:latin typeface="Times New Roman" pitchFamily="18" charset="0"/>
                <a:cs typeface="Times New Roman" pitchFamily="18" charset="0"/>
              </a:rPr>
              <a:t>DESCRIPTION:</a:t>
            </a:r>
            <a:r>
              <a:rPr lang="en-US" sz="1400" dirty="0" smtClean="0">
                <a:latin typeface="Times New Roman" pitchFamily="18" charset="0"/>
                <a:cs typeface="Times New Roman" pitchFamily="18" charset="0"/>
              </a:rPr>
              <a:t> Data security has consistently been a major issue in information technology. In the cloud computing environment, it becomes particularly serious because the data is located in different places even in all the globe. Data security and privacy protection are the two main factors of user's concerns about the cloud technology. Though many techniques on the topics in cloud computing have been investigated in both academics and industries, data security and privacy protection are becoming more important for the future development of cloud computing technology in government, industry, and business. Data security and privacy protection issues are relevant to both hardware and software in the cloud architecture. This study is to review different security techniques and challenges from both software and hardware aspects for protecting data in the cloud and aims at enhancing the data security and privacy protection for the trustworthy cloud environment. In this paper, we make a comparative research analysis of the existing research work regarding the data security and privacy protection techniques used in the cloud computing.</a:t>
            </a:r>
            <a:endParaRPr lang="en-US" sz="1400" dirty="0">
              <a:latin typeface="Times New Roman" pitchFamily="18" charset="0"/>
              <a:cs typeface="Times New Roman" pitchFamily="18" charset="0"/>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t="11144" r="482" b="7037"/>
          <a:stretch>
            <a:fillRect/>
          </a:stretch>
        </p:blipFill>
        <p:spPr bwMode="auto">
          <a:xfrm>
            <a:off x="1613217" y="1910418"/>
            <a:ext cx="5917565" cy="3037163"/>
          </a:xfrm>
          <a:prstGeom prst="rect">
            <a:avLst/>
          </a:prstGeom>
          <a:noFill/>
          <a:ln w="9525">
            <a:noFill/>
            <a:miter lim="800000"/>
            <a:headEnd/>
            <a:tailEnd/>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t="10850" b="5572"/>
          <a:stretch>
            <a:fillRect/>
          </a:stretch>
        </p:blipFill>
        <p:spPr bwMode="auto">
          <a:xfrm>
            <a:off x="1598839" y="1877785"/>
            <a:ext cx="5946321" cy="3102430"/>
          </a:xfrm>
          <a:prstGeom prst="rect">
            <a:avLst/>
          </a:prstGeom>
          <a:noFill/>
          <a:ln w="9525">
            <a:noFill/>
            <a:miter lim="800000"/>
            <a:headEnd/>
            <a:tailEnd/>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0"/>
            <a:ext cx="8458200" cy="6186309"/>
          </a:xfrm>
          <a:prstGeom prst="rect">
            <a:avLst/>
          </a:prstGeom>
        </p:spPr>
        <p:txBody>
          <a:bodyPr wrap="square">
            <a:spAutoFit/>
          </a:bodyPr>
          <a:lstStyle/>
          <a:p>
            <a:pPr algn="ctr">
              <a:lnSpc>
                <a:spcPct val="150000"/>
              </a:lnSpc>
            </a:pPr>
            <a:r>
              <a:rPr lang="en-US" sz="1600" b="1" dirty="0" smtClean="0">
                <a:latin typeface="Times New Roman" pitchFamily="18" charset="0"/>
                <a:cs typeface="Times New Roman" pitchFamily="18" charset="0"/>
              </a:rPr>
              <a:t>CHAPTER 8</a:t>
            </a:r>
            <a:endParaRPr lang="en-US" sz="1600" dirty="0" smtClean="0">
              <a:latin typeface="Times New Roman" pitchFamily="18" charset="0"/>
              <a:cs typeface="Times New Roman" pitchFamily="18" charset="0"/>
            </a:endParaRPr>
          </a:p>
          <a:p>
            <a:pPr algn="ctr">
              <a:lnSpc>
                <a:spcPct val="150000"/>
              </a:lnSpc>
            </a:pPr>
            <a:r>
              <a:rPr lang="en-US" sz="1600" b="1" dirty="0" smtClean="0">
                <a:latin typeface="Times New Roman" pitchFamily="18" charset="0"/>
                <a:cs typeface="Times New Roman" pitchFamily="18" charset="0"/>
              </a:rPr>
              <a:t> SOFTWARE TESTING</a:t>
            </a:r>
            <a:endParaRPr lang="en-US" sz="1600" dirty="0" smtClean="0">
              <a:latin typeface="Times New Roman" pitchFamily="18" charset="0"/>
              <a:cs typeface="Times New Roman" pitchFamily="18" charset="0"/>
            </a:endParaRPr>
          </a:p>
          <a:p>
            <a:pPr algn="just">
              <a:lnSpc>
                <a:spcPct val="150000"/>
              </a:lnSpc>
            </a:pPr>
            <a:r>
              <a:rPr lang="en-US" sz="1400" b="1" dirty="0" smtClean="0">
                <a:latin typeface="Times New Roman" pitchFamily="18" charset="0"/>
                <a:cs typeface="Times New Roman" pitchFamily="18" charset="0"/>
              </a:rPr>
              <a:t> </a:t>
            </a:r>
            <a:endParaRPr lang="en-US" sz="1400" dirty="0" smtClean="0">
              <a:latin typeface="Times New Roman" pitchFamily="18" charset="0"/>
              <a:cs typeface="Times New Roman" pitchFamily="18" charset="0"/>
            </a:endParaRPr>
          </a:p>
          <a:p>
            <a:pPr algn="just">
              <a:lnSpc>
                <a:spcPct val="150000"/>
              </a:lnSpc>
            </a:pPr>
            <a:r>
              <a:rPr lang="en-US" sz="1400" b="1" dirty="0" smtClean="0">
                <a:latin typeface="Times New Roman" pitchFamily="18" charset="0"/>
                <a:cs typeface="Times New Roman" pitchFamily="18" charset="0"/>
              </a:rPr>
              <a:t>8.1 GENERAL</a:t>
            </a:r>
            <a:endParaRPr lang="en-US" sz="14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	The purpose of testing is to discover errors. Testing is the process of trying to discover every conceivable fault or weakness in a work product. It provides a way to check the functionality of components, sub assemblies, assemblies and/or a finished product It is the process of exercising software with the intent of ensuring that the Software system meets its requirements and user expectations and does not fail in an unacceptable manner. There are various types of test. Each test type addresses a specific testing requirement.</a:t>
            </a:r>
          </a:p>
          <a:p>
            <a:pPr algn="just">
              <a:lnSpc>
                <a:spcPct val="150000"/>
              </a:lnSpc>
            </a:pPr>
            <a:r>
              <a:rPr lang="en-US" sz="1400" dirty="0" smtClean="0">
                <a:latin typeface="Times New Roman" pitchFamily="18" charset="0"/>
                <a:cs typeface="Times New Roman" pitchFamily="18" charset="0"/>
              </a:rPr>
              <a:t> </a:t>
            </a:r>
          </a:p>
          <a:p>
            <a:pPr algn="just">
              <a:lnSpc>
                <a:spcPct val="150000"/>
              </a:lnSpc>
            </a:pPr>
            <a:r>
              <a:rPr lang="en-US" sz="1400" b="1" dirty="0" smtClean="0">
                <a:latin typeface="Times New Roman" pitchFamily="18" charset="0"/>
                <a:cs typeface="Times New Roman" pitchFamily="18" charset="0"/>
              </a:rPr>
              <a:t>8.2 DEVELOPING METHODOLOGIES</a:t>
            </a:r>
            <a:endParaRPr lang="en-US" sz="14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	The test process is initiated by  developing a comprehensive plan to test the general functionality and special features on a variety of platform combinations. Strict quality control procedures are used. The process verifies that the application meets the requirements specified in the system requirements document and is bug free. The following are the considerations used to develop the framework from developing the testing methodologies.</a:t>
            </a:r>
            <a:endParaRPr lang="en-US" sz="1600" dirty="0">
              <a:latin typeface="Times New Roman" pitchFamily="18" charset="0"/>
              <a:cs typeface="Times New Roman" pitchFamily="18" charset="0"/>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0"/>
            <a:ext cx="8382000" cy="6740307"/>
          </a:xfrm>
          <a:prstGeom prst="rect">
            <a:avLst/>
          </a:prstGeom>
        </p:spPr>
        <p:txBody>
          <a:bodyPr wrap="square">
            <a:spAutoFit/>
          </a:bodyPr>
          <a:lstStyle/>
          <a:p>
            <a:pPr lvl="0" algn="just" fontAlgn="base">
              <a:lnSpc>
                <a:spcPct val="150000"/>
              </a:lnSpc>
              <a:spcBef>
                <a:spcPct val="0"/>
              </a:spcBef>
              <a:spcAft>
                <a:spcPct val="0"/>
              </a:spcAft>
            </a:pPr>
            <a:r>
              <a:rPr lang="en-US" sz="1600" b="1" dirty="0" smtClean="0">
                <a:latin typeface="Times New Roman" pitchFamily="18" charset="0"/>
                <a:ea typeface="Times New Roman" pitchFamily="18" charset="0"/>
                <a:cs typeface="Times New Roman" pitchFamily="18" charset="0"/>
              </a:rPr>
              <a:t>8.3 Types of Tests</a:t>
            </a: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600" b="1" dirty="0" smtClean="0">
                <a:latin typeface="Times New Roman" pitchFamily="18" charset="0"/>
                <a:ea typeface="Times New Roman" pitchFamily="18" charset="0"/>
                <a:cs typeface="Times New Roman" pitchFamily="18" charset="0"/>
              </a:rPr>
              <a:t>8.3.1 Unit testing</a:t>
            </a: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600" dirty="0" smtClean="0">
                <a:latin typeface="Times New Roman" pitchFamily="18" charset="0"/>
                <a:ea typeface="Times New Roman" pitchFamily="18" charset="0"/>
                <a:cs typeface="Times New Roman" pitchFamily="18" charset="0"/>
              </a:rPr>
              <a:t>	Unit testing involves the design of test cases that validate that the internal program logic is functioning properly, and that program input produce valid outputs. All decision branches and internal code flow should be validated. It is the testing of individual software units of the application .it is done after the completion of an individual unit before integration. This is a structural testing, that relies on knowledge of its construction and is invasive. Unit tests perform basic tests at component level and test a specific business process, application, and/or system configuration. Unit tests ensure that each unique path of a business process performs accurately to the documented specifications and contains clearly defined inputs and expected results.</a:t>
            </a:r>
          </a:p>
          <a:p>
            <a:pPr lvl="0" algn="just" fontAlgn="base">
              <a:lnSpc>
                <a:spcPct val="150000"/>
              </a:lnSpc>
              <a:spcBef>
                <a:spcPct val="0"/>
              </a:spcBef>
              <a:spcAft>
                <a:spcPct val="0"/>
              </a:spcAft>
            </a:pPr>
            <a:r>
              <a:rPr lang="en-US" sz="1600" b="1" dirty="0" smtClean="0">
                <a:solidFill>
                  <a:srgbClr val="404040"/>
                </a:solidFill>
                <a:latin typeface="Times New Roman" pitchFamily="18" charset="0"/>
                <a:ea typeface="Times New Roman" pitchFamily="18" charset="0"/>
                <a:cs typeface="Times New Roman" pitchFamily="18" charset="0"/>
              </a:rPr>
              <a:t>8.3.2 Functional test</a:t>
            </a:r>
            <a:endParaRPr lang="en-US" sz="1600" b="1"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	Functional tests provide systematic demonstrations that functions tested are available as specified by the business and technical requirements, system documentation, and user manuals.</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Functional testing is centered on the following items:</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Valid Input              :  identified classes of valid input must be accepted.</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Invalid Input            : identified classes of invalid input must be rejected.</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Functions                : identified functions must be exercised.</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Output           	   : identified classes of application outputs must be exercised.</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Systems/Procedures: interfacing systems or procedures must be invoked.</a:t>
            </a:r>
            <a:endParaRPr lang="en-US" sz="1400" dirty="0" smtClean="0">
              <a:latin typeface="Times New Roman" pitchFamily="18" charset="0"/>
              <a:cs typeface="Times New Roman" pitchFamily="18" charset="0"/>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228599"/>
            <a:ext cx="8382000" cy="5224315"/>
          </a:xfrm>
          <a:prstGeom prst="rect">
            <a:avLst/>
          </a:prstGeom>
        </p:spPr>
        <p:txBody>
          <a:bodyPr wrap="square">
            <a:spAutoFit/>
          </a:bodyPr>
          <a:lstStyle/>
          <a:p>
            <a:pPr lvl="0" algn="just" fontAlgn="base">
              <a:lnSpc>
                <a:spcPct val="150000"/>
              </a:lnSpc>
              <a:spcBef>
                <a:spcPct val="0"/>
              </a:spcBef>
              <a:spcAft>
                <a:spcPct val="0"/>
              </a:spcAft>
            </a:pPr>
            <a:r>
              <a:rPr lang="en-US" sz="1400" b="1" dirty="0" smtClean="0">
                <a:latin typeface="Times New Roman" pitchFamily="18" charset="0"/>
                <a:ea typeface="Times New Roman" pitchFamily="18" charset="0"/>
                <a:cs typeface="Times New Roman" pitchFamily="18" charset="0"/>
              </a:rPr>
              <a:t>8.3.3 System Test</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	System testing ensures that the entire integrated software system meets requirements. It tests a configuration to ensure known and predictable results. An example of system testing is the configuration oriented system integration test. System testing is based on process descriptions and flows, emphasizing pre-driven process links and integration points.</a:t>
            </a:r>
          </a:p>
          <a:p>
            <a:pPr lvl="0" algn="just" eaLnBrk="0" fontAlgn="base" hangingPunct="0">
              <a:lnSpc>
                <a:spcPct val="150000"/>
              </a:lnSpc>
              <a:spcBef>
                <a:spcPct val="0"/>
              </a:spcBef>
              <a:spcAft>
                <a:spcPct val="0"/>
              </a:spcAft>
            </a:pP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b="1" dirty="0" smtClean="0">
                <a:latin typeface="Times New Roman" pitchFamily="18" charset="0"/>
                <a:ea typeface="Times New Roman" pitchFamily="18" charset="0"/>
                <a:cs typeface="Times New Roman" pitchFamily="18" charset="0"/>
              </a:rPr>
              <a:t>8.3.4 Performance Test</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b="1" dirty="0" smtClean="0">
                <a:latin typeface="Times New Roman" pitchFamily="18" charset="0"/>
                <a:ea typeface="Times New Roman" pitchFamily="18" charset="0"/>
                <a:cs typeface="Times New Roman" pitchFamily="18" charset="0"/>
              </a:rPr>
              <a:t>	</a:t>
            </a:r>
            <a:r>
              <a:rPr lang="en-US" sz="1400" dirty="0" smtClean="0">
                <a:latin typeface="Times New Roman" pitchFamily="18" charset="0"/>
                <a:ea typeface="Times New Roman" pitchFamily="18" charset="0"/>
                <a:cs typeface="Times New Roman" pitchFamily="18" charset="0"/>
              </a:rPr>
              <a:t>The Performance test ensures that the output be produced within the time limits, and the time taken by the system for compiling, giving response to the users and request being send to the system for to retrieve the results.</a:t>
            </a:r>
          </a:p>
          <a:p>
            <a:pPr lvl="0" algn="just" eaLnBrk="0" fontAlgn="base" hangingPunct="0">
              <a:lnSpc>
                <a:spcPct val="150000"/>
              </a:lnSpc>
              <a:spcBef>
                <a:spcPct val="0"/>
              </a:spcBef>
              <a:spcAft>
                <a:spcPct val="0"/>
              </a:spcAft>
            </a:pP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b="1" dirty="0" smtClean="0">
                <a:latin typeface="Times New Roman" pitchFamily="18" charset="0"/>
                <a:ea typeface="Times New Roman" pitchFamily="18" charset="0"/>
                <a:cs typeface="Times New Roman" pitchFamily="18" charset="0"/>
              </a:rPr>
              <a:t>8.3.5 Integration Testing</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	Software integration testing is the incremental integration testing of two or more integrated software components on a single platform to produce failures caused by interface defects.</a:t>
            </a:r>
            <a:endParaRPr lang="en-US" sz="14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pPr>
            <a:r>
              <a:rPr lang="en-US" sz="1400" dirty="0" smtClean="0">
                <a:latin typeface="Times New Roman" pitchFamily="18" charset="0"/>
                <a:ea typeface="Times New Roman" pitchFamily="18" charset="0"/>
                <a:cs typeface="Times New Roman" pitchFamily="18" charset="0"/>
              </a:rPr>
              <a:t>	The task of the integration test is to check that components or software applications, e.g. components in a software system or – one step up – software applications at the company level – interact without error.</a:t>
            </a:r>
            <a:endParaRPr lang="en-US" sz="1400" dirty="0" smtClean="0">
              <a:latin typeface="Times New Roman" pitchFamily="18" charset="0"/>
              <a:cs typeface="Times New Roman" pitchFamily="18" charset="0"/>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52401"/>
            <a:ext cx="8305800" cy="6001643"/>
          </a:xfrm>
          <a:prstGeom prst="rect">
            <a:avLst/>
          </a:prstGeom>
        </p:spPr>
        <p:txBody>
          <a:bodyPr wrap="square">
            <a:spAutoFit/>
          </a:bodyPr>
          <a:lstStyle/>
          <a:p>
            <a:pPr lvl="0" algn="just" fontAlgn="base">
              <a:lnSpc>
                <a:spcPct val="150000"/>
              </a:lnSpc>
              <a:spcBef>
                <a:spcPct val="0"/>
              </a:spcBef>
              <a:spcAft>
                <a:spcPct val="0"/>
              </a:spcAft>
              <a:tabLst>
                <a:tab pos="457200" algn="l"/>
              </a:tabLst>
            </a:pPr>
            <a:endParaRPr lang="en-US" sz="1600" b="1" dirty="0" smtClean="0">
              <a:solidFill>
                <a:srgbClr val="404040"/>
              </a:solidFill>
              <a:latin typeface="Times New Roman" pitchFamily="18" charset="0"/>
              <a:ea typeface="Times New Roman" pitchFamily="18" charset="0"/>
              <a:cs typeface="Times New Roman" pitchFamily="18" charset="0"/>
            </a:endParaRPr>
          </a:p>
          <a:p>
            <a:pPr lvl="0" algn="just" fontAlgn="base">
              <a:lnSpc>
                <a:spcPct val="150000"/>
              </a:lnSpc>
              <a:spcBef>
                <a:spcPct val="0"/>
              </a:spcBef>
              <a:spcAft>
                <a:spcPct val="0"/>
              </a:spcAft>
              <a:tabLst>
                <a:tab pos="457200" algn="l"/>
              </a:tabLst>
            </a:pPr>
            <a:r>
              <a:rPr lang="en-US" sz="1600" b="1" dirty="0" smtClean="0">
                <a:solidFill>
                  <a:srgbClr val="404040"/>
                </a:solidFill>
                <a:latin typeface="Times New Roman" pitchFamily="18" charset="0"/>
                <a:ea typeface="Times New Roman" pitchFamily="18" charset="0"/>
                <a:cs typeface="Times New Roman" pitchFamily="18" charset="0"/>
              </a:rPr>
              <a:t>8.3.6 Acceptance Testing</a:t>
            </a: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tabLst>
                <a:tab pos="457200" algn="l"/>
              </a:tabLst>
            </a:pPr>
            <a:r>
              <a:rPr lang="en-US" sz="1600" dirty="0" smtClean="0">
                <a:latin typeface="Times New Roman" pitchFamily="18" charset="0"/>
                <a:ea typeface="Times New Roman" pitchFamily="18" charset="0"/>
                <a:cs typeface="Times New Roman" pitchFamily="18" charset="0"/>
              </a:rPr>
              <a:t>	User Acceptance Testing is a critical phase of any project and requires significant participation by the end user. It also ensures that the system meets the functional requirements.</a:t>
            </a:r>
          </a:p>
          <a:p>
            <a:pPr lvl="0" algn="just" eaLnBrk="0" fontAlgn="base" hangingPunct="0">
              <a:lnSpc>
                <a:spcPct val="150000"/>
              </a:lnSpc>
              <a:spcBef>
                <a:spcPct val="0"/>
              </a:spcBef>
              <a:spcAft>
                <a:spcPct val="0"/>
              </a:spcAft>
              <a:tabLst>
                <a:tab pos="457200" algn="l"/>
              </a:tabLst>
            </a:pP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tabLst>
                <a:tab pos="457200" algn="l"/>
              </a:tabLst>
            </a:pPr>
            <a:r>
              <a:rPr lang="en-US" sz="1600" b="1" dirty="0" smtClean="0">
                <a:latin typeface="Times New Roman" pitchFamily="18" charset="0"/>
                <a:ea typeface="Times New Roman" pitchFamily="18" charset="0"/>
                <a:cs typeface="Times New Roman" pitchFamily="18" charset="0"/>
              </a:rPr>
              <a:t>Acceptance testing for Data Synchronization:</a:t>
            </a: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buFontTx/>
              <a:buChar char="•"/>
              <a:tabLst>
                <a:tab pos="457200" algn="l"/>
              </a:tabLst>
            </a:pPr>
            <a:r>
              <a:rPr lang="en-US" sz="1600" dirty="0" smtClean="0">
                <a:latin typeface="Times New Roman" pitchFamily="18" charset="0"/>
                <a:ea typeface="Times New Roman" pitchFamily="18" charset="0"/>
                <a:cs typeface="Times New Roman" pitchFamily="18" charset="0"/>
              </a:rPr>
              <a:t>The Acknowledgements will be received by the Sender Node after the Packets are received by the Destination Node</a:t>
            </a: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buFontTx/>
              <a:buChar char="•"/>
              <a:tabLst>
                <a:tab pos="457200" algn="l"/>
              </a:tabLst>
            </a:pPr>
            <a:r>
              <a:rPr lang="en-US" sz="1600" dirty="0" smtClean="0">
                <a:latin typeface="Times New Roman" pitchFamily="18" charset="0"/>
                <a:ea typeface="Times New Roman" pitchFamily="18" charset="0"/>
                <a:cs typeface="Times New Roman" pitchFamily="18" charset="0"/>
              </a:rPr>
              <a:t>The Route add operation is done only when there is a Route request in need</a:t>
            </a: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buFontTx/>
              <a:buChar char="•"/>
              <a:tabLst>
                <a:tab pos="457200" algn="l"/>
              </a:tabLst>
            </a:pPr>
            <a:r>
              <a:rPr lang="en-US" sz="1600" dirty="0" smtClean="0">
                <a:latin typeface="Times New Roman" pitchFamily="18" charset="0"/>
                <a:ea typeface="Times New Roman" pitchFamily="18" charset="0"/>
                <a:cs typeface="Times New Roman" pitchFamily="18" charset="0"/>
              </a:rPr>
              <a:t>The Status of Nodes information is done automatically in the Cache Updating process</a:t>
            </a:r>
          </a:p>
          <a:p>
            <a:pPr lvl="0" algn="just" eaLnBrk="0" fontAlgn="base" hangingPunct="0">
              <a:lnSpc>
                <a:spcPct val="150000"/>
              </a:lnSpc>
              <a:spcBef>
                <a:spcPct val="0"/>
              </a:spcBef>
              <a:spcAft>
                <a:spcPct val="0"/>
              </a:spcAft>
              <a:buFontTx/>
              <a:buChar char="•"/>
              <a:tabLst>
                <a:tab pos="457200" algn="l"/>
              </a:tabLst>
            </a:pP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tabLst>
                <a:tab pos="457200" algn="l"/>
              </a:tabLst>
            </a:pPr>
            <a:r>
              <a:rPr lang="en-US" sz="1600" b="1" dirty="0" smtClean="0">
                <a:latin typeface="Times New Roman" pitchFamily="18" charset="0"/>
                <a:ea typeface="Times New Roman" pitchFamily="18" charset="0"/>
                <a:cs typeface="Times New Roman" pitchFamily="18" charset="0"/>
              </a:rPr>
              <a:t>8.3.7 Build the test plan</a:t>
            </a:r>
            <a:endParaRPr lang="en-US" sz="1600" dirty="0" smtClean="0">
              <a:latin typeface="Times New Roman" pitchFamily="18" charset="0"/>
              <a:cs typeface="Times New Roman" pitchFamily="18" charset="0"/>
            </a:endParaRPr>
          </a:p>
          <a:p>
            <a:pPr lvl="0" algn="just" eaLnBrk="0" fontAlgn="base" hangingPunct="0">
              <a:lnSpc>
                <a:spcPct val="150000"/>
              </a:lnSpc>
              <a:spcBef>
                <a:spcPct val="0"/>
              </a:spcBef>
              <a:spcAft>
                <a:spcPct val="0"/>
              </a:spcAft>
              <a:tabLst>
                <a:tab pos="457200" algn="l"/>
              </a:tabLst>
            </a:pPr>
            <a:r>
              <a:rPr lang="en-US" sz="1600" dirty="0" smtClean="0">
                <a:latin typeface="Times New Roman" pitchFamily="18" charset="0"/>
                <a:ea typeface="Times New Roman" pitchFamily="18" charset="0"/>
                <a:cs typeface="Times New Roman" pitchFamily="18" charset="0"/>
              </a:rPr>
              <a:t>	Any project can be divided into units that can be further performed for detailed processing. Then a testing strategy for each of this unit is carried out. Unit testing helps to identity the possible bugs in the individual component, so the component that has bugs can be identified and can be rectified from errors.</a:t>
            </a:r>
            <a:endParaRPr lang="en-US" sz="1600" dirty="0" smtClean="0">
              <a:latin typeface="Times New Roman" pitchFamily="18" charset="0"/>
              <a:cs typeface="Times New Roman" pitchFamily="18" charset="0"/>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574" name="AutoShape 134"/>
          <p:cNvCxnSpPr>
            <a:cxnSpLocks noChangeShapeType="1"/>
          </p:cNvCxnSpPr>
          <p:nvPr/>
        </p:nvCxnSpPr>
        <p:spPr bwMode="auto">
          <a:xfrm flipV="1">
            <a:off x="5486400" y="5105400"/>
            <a:ext cx="0" cy="220663"/>
          </a:xfrm>
          <a:prstGeom prst="straightConnector1">
            <a:avLst/>
          </a:prstGeom>
          <a:noFill/>
          <a:ln w="9525">
            <a:solidFill>
              <a:srgbClr val="000000"/>
            </a:solidFill>
            <a:round/>
            <a:headEnd/>
            <a:tailEnd type="triangle" w="med" len="med"/>
          </a:ln>
        </p:spPr>
      </p:cxnSp>
      <p:sp>
        <p:nvSpPr>
          <p:cNvPr id="14337" name="Rectangle 1"/>
          <p:cNvSpPr>
            <a:spLocks noChangeArrowheads="1"/>
          </p:cNvSpPr>
          <p:nvPr/>
        </p:nvSpPr>
        <p:spPr bwMode="auto">
          <a:xfrm>
            <a:off x="228600" y="914400"/>
            <a:ext cx="8458200" cy="590931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gn="ctr">
              <a:lnSpc>
                <a:spcPct val="150000"/>
              </a:lnSpc>
            </a:pPr>
            <a:r>
              <a:rPr lang="en-US" b="1" dirty="0" smtClean="0">
                <a:latin typeface="Times New Roman" pitchFamily="18" charset="0"/>
                <a:ea typeface="Times New Roman" pitchFamily="18" charset="0"/>
                <a:cs typeface="Times New Roman" pitchFamily="18" charset="0"/>
              </a:rPr>
              <a:t>CHAPTER 9</a:t>
            </a:r>
            <a:endParaRPr lang="en-US" sz="1050" dirty="0" smtClean="0">
              <a:latin typeface="Arial" pitchFamily="34" charset="0"/>
              <a:cs typeface="Arial" pitchFamily="34" charset="0"/>
            </a:endParaRPr>
          </a:p>
          <a:p>
            <a:pPr algn="just">
              <a:lnSpc>
                <a:spcPct val="150000"/>
              </a:lnSpc>
            </a:pPr>
            <a:endParaRPr lang="en-US" b="1" dirty="0" smtClean="0">
              <a:latin typeface="Times New Roman" pitchFamily="18" charset="0"/>
              <a:cs typeface="Times New Roman" pitchFamily="18" charset="0"/>
            </a:endParaRPr>
          </a:p>
          <a:p>
            <a:pPr algn="just">
              <a:lnSpc>
                <a:spcPct val="150000"/>
              </a:lnSpc>
            </a:pPr>
            <a:r>
              <a:rPr lang="en-US" b="1" dirty="0" smtClean="0">
                <a:latin typeface="Times New Roman" pitchFamily="18" charset="0"/>
                <a:cs typeface="Times New Roman" pitchFamily="18" charset="0"/>
              </a:rPr>
              <a:t>CONCLUSION</a:t>
            </a:r>
            <a:endParaRPr lang="en-US" dirty="0" smtClean="0">
              <a:latin typeface="Times New Roman" pitchFamily="18" charset="0"/>
              <a:cs typeface="Times New Roman" pitchFamily="18" charset="0"/>
            </a:endParaRPr>
          </a:p>
          <a:p>
            <a:pPr algn="just">
              <a:lnSpc>
                <a:spcPct val="150000"/>
              </a:lnSpc>
            </a:pPr>
            <a:r>
              <a:rPr lang="en-US" dirty="0" smtClean="0">
                <a:latin typeface="Times New Roman" pitchFamily="18" charset="0"/>
                <a:cs typeface="Times New Roman" pitchFamily="18" charset="0"/>
              </a:rPr>
              <a:t>In this work, we highlighted the inefficiencies of combining the different memory management techniques—sharing, ballooning and hypervisor caching—and demonstrated the inability of these techniques to efficiently manage memory in over-committed setups. Towards addressing these shortcomings, we proposed Synergy, a holistic hypervisor caching solution. Synergy enabled the co-existence of the ballooning and sharing based memory. management techniques to improve memory efficiency factors. Our evaluation suggests that Synergy consistently uses 10% to seventy five% lesser reminiscence with the help of exploiting gadget-wide de-duplication compared to inclusive caching strategies and achieves software speedup of 2x to 23x. We also reveal the abilities of Synergy to boom VM packing density and guide for dynamic reconfiguration of cache partitioning regulations.</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1"/>
          <p:cNvSpPr>
            <a:spLocks noChangeArrowheads="1"/>
          </p:cNvSpPr>
          <p:nvPr/>
        </p:nvSpPr>
        <p:spPr bwMode="auto">
          <a:xfrm>
            <a:off x="228600" y="0"/>
            <a:ext cx="8534400" cy="661719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kumimoji="0" lang="en-US"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REFERENCES</a:t>
            </a:r>
          </a:p>
          <a:p>
            <a:endParaRPr lang="en-US" sz="1100" b="1" dirty="0" smtClean="0">
              <a:latin typeface="Times New Roman" pitchFamily="18" charset="0"/>
              <a:cs typeface="Times New Roman" pitchFamily="18" charset="0"/>
            </a:endParaRPr>
          </a:p>
          <a:p>
            <a:endParaRPr lang="en-US" sz="1100" b="1" dirty="0" smtClean="0">
              <a:latin typeface="Times New Roman" pitchFamily="18" charset="0"/>
              <a:cs typeface="Times New Roman" pitchFamily="18" charset="0"/>
            </a:endParaRPr>
          </a:p>
          <a:p>
            <a:pPr algn="just">
              <a:lnSpc>
                <a:spcPct val="200000"/>
              </a:lnSpc>
            </a:pPr>
            <a:r>
              <a:rPr lang="en-US" sz="1600" dirty="0" smtClean="0">
                <a:latin typeface="Times New Roman" pitchFamily="18" charset="0"/>
                <a:cs typeface="Times New Roman" pitchFamily="18" charset="0"/>
              </a:rPr>
              <a:t>[1] VMware, “The Role of Memory in VMware ESX Server 3,”</a:t>
            </a:r>
          </a:p>
          <a:p>
            <a:pPr algn="just">
              <a:lnSpc>
                <a:spcPct val="200000"/>
              </a:lnSpc>
            </a:pPr>
            <a:r>
              <a:rPr lang="en-US" sz="1600" dirty="0" smtClean="0">
                <a:latin typeface="Times New Roman" pitchFamily="18" charset="0"/>
                <a:cs typeface="Times New Roman" pitchFamily="18" charset="0"/>
              </a:rPr>
              <a:t> </a:t>
            </a:r>
            <a:r>
              <a:rPr lang="en-US" sz="1600" u="sng" dirty="0" smtClean="0">
                <a:latin typeface="Times New Roman" pitchFamily="18" charset="0"/>
                <a:cs typeface="Times New Roman" pitchFamily="18" charset="0"/>
                <a:hlinkClick r:id="rId2"/>
              </a:rPr>
              <a:t>http://www</a:t>
            </a:r>
            <a:r>
              <a:rPr lang="en-US" sz="1600" dirty="0" smtClean="0">
                <a:latin typeface="Times New Roman" pitchFamily="18" charset="0"/>
                <a:cs typeface="Times New Roman" pitchFamily="18" charset="0"/>
              </a:rPr>
              <a:t>. vmware.com/</a:t>
            </a:r>
            <a:r>
              <a:rPr lang="en-US" sz="1600" dirty="0" err="1" smtClean="0">
                <a:latin typeface="Times New Roman" pitchFamily="18" charset="0"/>
                <a:cs typeface="Times New Roman" pitchFamily="18" charset="0"/>
              </a:rPr>
              <a:t>pdf</a:t>
            </a:r>
            <a:r>
              <a:rPr lang="en-US" sz="1600" dirty="0" smtClean="0">
                <a:latin typeface="Times New Roman" pitchFamily="18" charset="0"/>
                <a:cs typeface="Times New Roman" pitchFamily="18" charset="0"/>
              </a:rPr>
              <a:t>/esx3 memory.pdf.</a:t>
            </a:r>
          </a:p>
          <a:p>
            <a:pPr algn="just">
              <a:lnSpc>
                <a:spcPct val="200000"/>
              </a:lnSpc>
            </a:pPr>
            <a:r>
              <a:rPr lang="en-US" sz="1600" dirty="0" smtClean="0">
                <a:latin typeface="Times New Roman" pitchFamily="18" charset="0"/>
                <a:cs typeface="Times New Roman" pitchFamily="18" charset="0"/>
              </a:rPr>
              <a:t>[2] J. </a:t>
            </a:r>
            <a:r>
              <a:rPr lang="en-US" sz="1600" dirty="0" err="1" smtClean="0">
                <a:latin typeface="Times New Roman" pitchFamily="18" charset="0"/>
                <a:cs typeface="Times New Roman" pitchFamily="18" charset="0"/>
              </a:rPr>
              <a:t>Schopp</a:t>
            </a:r>
            <a:r>
              <a:rPr lang="en-US" sz="1600" dirty="0" smtClean="0">
                <a:latin typeface="Times New Roman" pitchFamily="18" charset="0"/>
                <a:cs typeface="Times New Roman" pitchFamily="18" charset="0"/>
              </a:rPr>
              <a:t>, K. Fraser, and M. </a:t>
            </a:r>
            <a:r>
              <a:rPr lang="en-US" sz="1600" dirty="0" err="1" smtClean="0">
                <a:latin typeface="Times New Roman" pitchFamily="18" charset="0"/>
                <a:cs typeface="Times New Roman" pitchFamily="18" charset="0"/>
              </a:rPr>
              <a:t>Silbermann</a:t>
            </a:r>
            <a:r>
              <a:rPr lang="en-US" sz="1600" dirty="0" smtClean="0">
                <a:latin typeface="Times New Roman" pitchFamily="18" charset="0"/>
                <a:cs typeface="Times New Roman" pitchFamily="18" charset="0"/>
              </a:rPr>
              <a:t>, “Resizing memory with balloons and </a:t>
            </a:r>
            <a:r>
              <a:rPr lang="en-US" sz="1600" dirty="0" err="1" smtClean="0">
                <a:latin typeface="Times New Roman" pitchFamily="18" charset="0"/>
                <a:cs typeface="Times New Roman" pitchFamily="18" charset="0"/>
              </a:rPr>
              <a:t>hotplug</a:t>
            </a:r>
            <a:r>
              <a:rPr lang="en-US" sz="1600" dirty="0" smtClean="0">
                <a:latin typeface="Times New Roman" pitchFamily="18" charset="0"/>
                <a:cs typeface="Times New Roman" pitchFamily="18" charset="0"/>
              </a:rPr>
              <a:t>,” in Proceedings of Linux Symposium, 2006, pp. 313–319.</a:t>
            </a:r>
          </a:p>
          <a:p>
            <a:pPr algn="just">
              <a:lnSpc>
                <a:spcPct val="200000"/>
              </a:lnSpc>
            </a:pPr>
            <a:r>
              <a:rPr lang="en-US" sz="1600" dirty="0" smtClean="0">
                <a:latin typeface="Times New Roman" pitchFamily="18" charset="0"/>
                <a:cs typeface="Times New Roman" pitchFamily="18" charset="0"/>
              </a:rPr>
              <a:t>[3] C. A. </a:t>
            </a:r>
            <a:r>
              <a:rPr lang="en-US" sz="1600" dirty="0" err="1" smtClean="0">
                <a:latin typeface="Times New Roman" pitchFamily="18" charset="0"/>
                <a:cs typeface="Times New Roman" pitchFamily="18" charset="0"/>
              </a:rPr>
              <a:t>Waldspurger</a:t>
            </a:r>
            <a:r>
              <a:rPr lang="en-US" sz="1600" dirty="0" smtClean="0">
                <a:latin typeface="Times New Roman" pitchFamily="18" charset="0"/>
                <a:cs typeface="Times New Roman" pitchFamily="18" charset="0"/>
              </a:rPr>
              <a:t>, “Memory resource management in </a:t>
            </a:r>
            <a:r>
              <a:rPr lang="en-US" sz="1600" dirty="0" err="1" smtClean="0">
                <a:latin typeface="Times New Roman" pitchFamily="18" charset="0"/>
                <a:cs typeface="Times New Roman" pitchFamily="18" charset="0"/>
              </a:rPr>
              <a:t>vmware</a:t>
            </a:r>
            <a:r>
              <a:rPr lang="en-US" sz="1600" dirty="0" smtClean="0">
                <a:latin typeface="Times New Roman" pitchFamily="18" charset="0"/>
                <a:cs typeface="Times New Roman" pitchFamily="18" charset="0"/>
              </a:rPr>
              <a:t> </a:t>
            </a:r>
            <a:r>
              <a:rPr lang="en-US" sz="1600" dirty="0" err="1" smtClean="0">
                <a:latin typeface="Times New Roman" pitchFamily="18" charset="0"/>
                <a:cs typeface="Times New Roman" pitchFamily="18" charset="0"/>
              </a:rPr>
              <a:t>esx</a:t>
            </a:r>
            <a:r>
              <a:rPr lang="en-US" sz="1600" dirty="0" smtClean="0">
                <a:latin typeface="Times New Roman" pitchFamily="18" charset="0"/>
                <a:cs typeface="Times New Roman" pitchFamily="18" charset="0"/>
              </a:rPr>
              <a:t> server,” SIGOPS Operating Systems Review, vol. 36, no. SI, pp. 181– 194, Dec. 2002.</a:t>
            </a:r>
          </a:p>
          <a:p>
            <a:pPr algn="just">
              <a:lnSpc>
                <a:spcPct val="200000"/>
              </a:lnSpc>
            </a:pPr>
            <a:r>
              <a:rPr lang="en-US" sz="1600" dirty="0" smtClean="0">
                <a:latin typeface="Times New Roman" pitchFamily="18" charset="0"/>
                <a:cs typeface="Times New Roman" pitchFamily="18" charset="0"/>
              </a:rPr>
              <a:t>[4] S. Barker, T. Wood, P. </a:t>
            </a:r>
            <a:r>
              <a:rPr lang="en-US" sz="1600" dirty="0" err="1" smtClean="0">
                <a:latin typeface="Times New Roman" pitchFamily="18" charset="0"/>
                <a:cs typeface="Times New Roman" pitchFamily="18" charset="0"/>
              </a:rPr>
              <a:t>Shenoy</a:t>
            </a:r>
            <a:r>
              <a:rPr lang="en-US" sz="1600" dirty="0" smtClean="0">
                <a:latin typeface="Times New Roman" pitchFamily="18" charset="0"/>
                <a:cs typeface="Times New Roman" pitchFamily="18" charset="0"/>
              </a:rPr>
              <a:t>, and R. </a:t>
            </a:r>
            <a:r>
              <a:rPr lang="en-US" sz="1600" dirty="0" err="1" smtClean="0">
                <a:latin typeface="Times New Roman" pitchFamily="18" charset="0"/>
                <a:cs typeface="Times New Roman" pitchFamily="18" charset="0"/>
              </a:rPr>
              <a:t>Sitaraman</a:t>
            </a:r>
            <a:r>
              <a:rPr lang="en-US" sz="1600" dirty="0" smtClean="0">
                <a:latin typeface="Times New Roman" pitchFamily="18" charset="0"/>
                <a:cs typeface="Times New Roman" pitchFamily="18" charset="0"/>
              </a:rPr>
              <a:t>, “An empirical study of memory sharing in virtual machines,” in Proceedings of the USENIX Annual Technical Conference, 2012.</a:t>
            </a:r>
          </a:p>
          <a:p>
            <a:pPr algn="just">
              <a:lnSpc>
                <a:spcPct val="200000"/>
              </a:lnSpc>
            </a:pPr>
            <a:r>
              <a:rPr lang="en-US" sz="1600" dirty="0" smtClean="0">
                <a:latin typeface="Times New Roman" pitchFamily="18" charset="0"/>
                <a:cs typeface="Times New Roman" pitchFamily="18" charset="0"/>
              </a:rPr>
              <a:t>[5] C.-R. Chang, J.-J. Wu, and P. Liu, “An empirical study on memory sharing of virtual machines for server consolidation,” in Proceedings of 9th International Symposium on Parallel and Distributed Processing with Applications, 2011, pp. 244–249.</a:t>
            </a:r>
          </a:p>
          <a:p>
            <a:pPr marL="0" marR="0" lvl="0" indent="0" algn="just" defTabSz="914400" rtl="0" eaLnBrk="1" fontAlgn="base" latinLnBrk="0" hangingPunct="1">
              <a:lnSpc>
                <a:spcPct val="200000"/>
              </a:lnSpc>
              <a:spcBef>
                <a:spcPct val="0"/>
              </a:spcBef>
              <a:spcAft>
                <a:spcPct val="0"/>
              </a:spcAft>
              <a:buClrTx/>
              <a:buSzTx/>
              <a:buFontTx/>
              <a:buNone/>
              <a:tabLst>
                <a:tab pos="114300" algn="l"/>
              </a:tabLst>
            </a:pPr>
            <a:endParaRPr kumimoji="0" lang="en-US" sz="1600" b="0" i="0" u="none" strike="noStrike" cap="none" normalizeH="0" baseline="0" dirty="0" smtClean="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1"/>
          <p:cNvSpPr>
            <a:spLocks noChangeArrowheads="1"/>
          </p:cNvSpPr>
          <p:nvPr/>
        </p:nvSpPr>
        <p:spPr bwMode="auto">
          <a:xfrm>
            <a:off x="228600" y="304800"/>
            <a:ext cx="8382000" cy="494173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200000"/>
              </a:lnSpc>
            </a:pPr>
            <a:r>
              <a:rPr lang="en-US" sz="1600" dirty="0" smtClean="0">
                <a:latin typeface="Times New Roman" pitchFamily="18" charset="0"/>
                <a:cs typeface="Times New Roman" pitchFamily="18" charset="0"/>
              </a:rPr>
              <a:t>[6] S. </a:t>
            </a:r>
            <a:r>
              <a:rPr lang="en-US" sz="1600" dirty="0" err="1" smtClean="0">
                <a:latin typeface="Times New Roman" pitchFamily="18" charset="0"/>
                <a:cs typeface="Times New Roman" pitchFamily="18" charset="0"/>
              </a:rPr>
              <a:t>Rachamalla</a:t>
            </a:r>
            <a:r>
              <a:rPr lang="en-US" sz="1600" dirty="0" smtClean="0">
                <a:latin typeface="Times New Roman" pitchFamily="18" charset="0"/>
                <a:cs typeface="Times New Roman" pitchFamily="18" charset="0"/>
              </a:rPr>
              <a:t>, D. </a:t>
            </a:r>
            <a:r>
              <a:rPr lang="en-US" sz="1600" dirty="0" err="1" smtClean="0">
                <a:latin typeface="Times New Roman" pitchFamily="18" charset="0"/>
                <a:cs typeface="Times New Roman" pitchFamily="18" charset="0"/>
              </a:rPr>
              <a:t>Mishra</a:t>
            </a:r>
            <a:r>
              <a:rPr lang="en-US" sz="1600" dirty="0" smtClean="0">
                <a:latin typeface="Times New Roman" pitchFamily="18" charset="0"/>
                <a:cs typeface="Times New Roman" pitchFamily="18" charset="0"/>
              </a:rPr>
              <a:t>, and P. </a:t>
            </a:r>
            <a:r>
              <a:rPr lang="en-US" sz="1600" dirty="0" err="1" smtClean="0">
                <a:latin typeface="Times New Roman" pitchFamily="18" charset="0"/>
                <a:cs typeface="Times New Roman" pitchFamily="18" charset="0"/>
              </a:rPr>
              <a:t>Kulkarni</a:t>
            </a:r>
            <a:r>
              <a:rPr lang="en-US" sz="1600" dirty="0" smtClean="0">
                <a:latin typeface="Times New Roman" pitchFamily="18" charset="0"/>
                <a:cs typeface="Times New Roman" pitchFamily="18" charset="0"/>
              </a:rPr>
              <a:t>, “Share-o-meter: An empirical analysis of </a:t>
            </a:r>
            <a:r>
              <a:rPr lang="en-US" sz="1600" dirty="0" err="1" smtClean="0">
                <a:latin typeface="Times New Roman" pitchFamily="18" charset="0"/>
                <a:cs typeface="Times New Roman" pitchFamily="18" charset="0"/>
              </a:rPr>
              <a:t>ksm</a:t>
            </a:r>
            <a:r>
              <a:rPr lang="en-US" sz="1600" dirty="0" smtClean="0">
                <a:latin typeface="Times New Roman" pitchFamily="18" charset="0"/>
                <a:cs typeface="Times New Roman" pitchFamily="18" charset="0"/>
              </a:rPr>
              <a:t> based memory sharing in virtualized systems,” in Proceeding of 20th International Conference on High Performance Computing (</a:t>
            </a:r>
            <a:r>
              <a:rPr lang="en-US" sz="1600" dirty="0" err="1" smtClean="0">
                <a:latin typeface="Times New Roman" pitchFamily="18" charset="0"/>
                <a:cs typeface="Times New Roman" pitchFamily="18" charset="0"/>
              </a:rPr>
              <a:t>HiPC</a:t>
            </a:r>
            <a:r>
              <a:rPr lang="en-US" sz="1600" dirty="0" smtClean="0">
                <a:latin typeface="Times New Roman" pitchFamily="18" charset="0"/>
                <a:cs typeface="Times New Roman" pitchFamily="18" charset="0"/>
              </a:rPr>
              <a:t>), 2013, pp. 59–68.</a:t>
            </a:r>
          </a:p>
          <a:p>
            <a:pPr>
              <a:lnSpc>
                <a:spcPct val="200000"/>
              </a:lnSpc>
            </a:pPr>
            <a:r>
              <a:rPr lang="en-US" sz="1600" dirty="0" smtClean="0">
                <a:latin typeface="Times New Roman" pitchFamily="18" charset="0"/>
                <a:cs typeface="Times New Roman" pitchFamily="18" charset="0"/>
              </a:rPr>
              <a:t>[7] J. Hwang, A. </a:t>
            </a:r>
            <a:r>
              <a:rPr lang="en-US" sz="1600" dirty="0" err="1" smtClean="0">
                <a:latin typeface="Times New Roman" pitchFamily="18" charset="0"/>
                <a:cs typeface="Times New Roman" pitchFamily="18" charset="0"/>
              </a:rPr>
              <a:t>Uppal</a:t>
            </a:r>
            <a:r>
              <a:rPr lang="en-US" sz="1600" dirty="0" smtClean="0">
                <a:latin typeface="Times New Roman" pitchFamily="18" charset="0"/>
                <a:cs typeface="Times New Roman" pitchFamily="18" charset="0"/>
              </a:rPr>
              <a:t>, T. Wood, and H. Huang, “Mortar: Filling the gaps in data center memory,” in Proceedings of the 10th international conference on Virtual Execution Environments, 2014.</a:t>
            </a:r>
          </a:p>
          <a:p>
            <a:pPr>
              <a:lnSpc>
                <a:spcPct val="200000"/>
              </a:lnSpc>
            </a:pPr>
            <a:r>
              <a:rPr lang="en-US" sz="1600" dirty="0" smtClean="0">
                <a:latin typeface="Times New Roman" pitchFamily="18" charset="0"/>
                <a:cs typeface="Times New Roman" pitchFamily="18" charset="0"/>
              </a:rPr>
              <a:t>[8] D. </a:t>
            </a:r>
            <a:r>
              <a:rPr lang="en-US" sz="1600" dirty="0" err="1" smtClean="0">
                <a:latin typeface="Times New Roman" pitchFamily="18" charset="0"/>
                <a:cs typeface="Times New Roman" pitchFamily="18" charset="0"/>
              </a:rPr>
              <a:t>Magenheimer</a:t>
            </a:r>
            <a:r>
              <a:rPr lang="en-US" sz="1600" dirty="0" smtClean="0">
                <a:latin typeface="Times New Roman" pitchFamily="18" charset="0"/>
                <a:cs typeface="Times New Roman" pitchFamily="18" charset="0"/>
              </a:rPr>
              <a:t>, “Update on transcendent memory on </a:t>
            </a:r>
            <a:r>
              <a:rPr lang="en-US" sz="1600" dirty="0" err="1" smtClean="0">
                <a:latin typeface="Times New Roman" pitchFamily="18" charset="0"/>
                <a:cs typeface="Times New Roman" pitchFamily="18" charset="0"/>
              </a:rPr>
              <a:t>xen</a:t>
            </a:r>
            <a:r>
              <a:rPr lang="en-US" sz="1600" dirty="0" smtClean="0">
                <a:latin typeface="Times New Roman" pitchFamily="18" charset="0"/>
                <a:cs typeface="Times New Roman" pitchFamily="18" charset="0"/>
              </a:rPr>
              <a:t>,” </a:t>
            </a:r>
            <a:r>
              <a:rPr lang="en-US" sz="1600" dirty="0" err="1" smtClean="0">
                <a:latin typeface="Times New Roman" pitchFamily="18" charset="0"/>
                <a:cs typeface="Times New Roman" pitchFamily="18" charset="0"/>
              </a:rPr>
              <a:t>Xen</a:t>
            </a:r>
            <a:r>
              <a:rPr lang="en-US" sz="1600" dirty="0" smtClean="0">
                <a:latin typeface="Times New Roman" pitchFamily="18" charset="0"/>
                <a:cs typeface="Times New Roman" pitchFamily="18" charset="0"/>
              </a:rPr>
              <a:t> Summit 2010.</a:t>
            </a:r>
          </a:p>
          <a:p>
            <a:pPr>
              <a:lnSpc>
                <a:spcPct val="200000"/>
              </a:lnSpc>
            </a:pPr>
            <a:r>
              <a:rPr lang="en-US" sz="1600" dirty="0" smtClean="0">
                <a:latin typeface="Times New Roman" pitchFamily="18" charset="0"/>
                <a:cs typeface="Times New Roman" pitchFamily="18" charset="0"/>
              </a:rPr>
              <a:t>[9] D. </a:t>
            </a:r>
            <a:r>
              <a:rPr lang="en-US" sz="1600" dirty="0" err="1" smtClean="0">
                <a:latin typeface="Times New Roman" pitchFamily="18" charset="0"/>
                <a:cs typeface="Times New Roman" pitchFamily="18" charset="0"/>
              </a:rPr>
              <a:t>Magenheimer</a:t>
            </a:r>
            <a:r>
              <a:rPr lang="en-US" sz="1600" dirty="0" smtClean="0">
                <a:latin typeface="Times New Roman" pitchFamily="18" charset="0"/>
                <a:cs typeface="Times New Roman" pitchFamily="18" charset="0"/>
              </a:rPr>
              <a:t>, C. Mason, D. McCracken, and K. </a:t>
            </a:r>
            <a:r>
              <a:rPr lang="en-US" sz="1600" dirty="0" err="1" smtClean="0">
                <a:latin typeface="Times New Roman" pitchFamily="18" charset="0"/>
                <a:cs typeface="Times New Roman" pitchFamily="18" charset="0"/>
              </a:rPr>
              <a:t>Hackel</a:t>
            </a:r>
            <a:r>
              <a:rPr lang="en-US" sz="1600" dirty="0" smtClean="0">
                <a:latin typeface="Times New Roman" pitchFamily="18" charset="0"/>
                <a:cs typeface="Times New Roman" pitchFamily="18" charset="0"/>
              </a:rPr>
              <a:t>, “Transcendent memory and </a:t>
            </a:r>
            <a:r>
              <a:rPr lang="en-US" sz="1600" dirty="0" err="1" smtClean="0">
                <a:latin typeface="Times New Roman" pitchFamily="18" charset="0"/>
                <a:cs typeface="Times New Roman" pitchFamily="18" charset="0"/>
              </a:rPr>
              <a:t>linux</a:t>
            </a:r>
            <a:r>
              <a:rPr lang="en-US" sz="1600" dirty="0" smtClean="0">
                <a:latin typeface="Times New Roman" pitchFamily="18" charset="0"/>
                <a:cs typeface="Times New Roman" pitchFamily="18" charset="0"/>
              </a:rPr>
              <a:t>.” in Proceedings of Linux Symposium, 2009, pp. 191–200.</a:t>
            </a:r>
          </a:p>
          <a:p>
            <a:pPr>
              <a:lnSpc>
                <a:spcPct val="200000"/>
              </a:lnSpc>
            </a:pPr>
            <a:r>
              <a:rPr lang="en-US" sz="1600" dirty="0" smtClean="0">
                <a:latin typeface="Times New Roman" pitchFamily="18" charset="0"/>
                <a:cs typeface="Times New Roman" pitchFamily="18" charset="0"/>
              </a:rPr>
              <a:t>[10] A. </a:t>
            </a:r>
            <a:r>
              <a:rPr lang="en-US" sz="1600" dirty="0" err="1" smtClean="0">
                <a:latin typeface="Times New Roman" pitchFamily="18" charset="0"/>
                <a:cs typeface="Times New Roman" pitchFamily="18" charset="0"/>
              </a:rPr>
              <a:t>Arcangeli</a:t>
            </a:r>
            <a:r>
              <a:rPr lang="en-US" sz="1600" dirty="0" smtClean="0">
                <a:latin typeface="Times New Roman" pitchFamily="18" charset="0"/>
                <a:cs typeface="Times New Roman" pitchFamily="18" charset="0"/>
              </a:rPr>
              <a:t>, I. </a:t>
            </a:r>
            <a:r>
              <a:rPr lang="en-US" sz="1600" dirty="0" err="1" smtClean="0">
                <a:latin typeface="Times New Roman" pitchFamily="18" charset="0"/>
                <a:cs typeface="Times New Roman" pitchFamily="18" charset="0"/>
              </a:rPr>
              <a:t>Eidus</a:t>
            </a:r>
            <a:r>
              <a:rPr lang="en-US" sz="1600" dirty="0" smtClean="0">
                <a:latin typeface="Times New Roman" pitchFamily="18" charset="0"/>
                <a:cs typeface="Times New Roman" pitchFamily="18" charset="0"/>
              </a:rPr>
              <a:t>, and C. Wright, “Increasing memory density by using </a:t>
            </a:r>
            <a:r>
              <a:rPr lang="en-US" sz="1600" dirty="0" err="1" smtClean="0">
                <a:latin typeface="Times New Roman" pitchFamily="18" charset="0"/>
                <a:cs typeface="Times New Roman" pitchFamily="18" charset="0"/>
              </a:rPr>
              <a:t>ksm</a:t>
            </a:r>
            <a:r>
              <a:rPr lang="en-US" sz="1600" dirty="0" smtClean="0">
                <a:latin typeface="Times New Roman" pitchFamily="18" charset="0"/>
                <a:cs typeface="Times New Roman" pitchFamily="18" charset="0"/>
              </a:rPr>
              <a:t>,” in Proceedings of the Linux Symposium, 2009, pp. 19–28.</a:t>
            </a:r>
            <a:endParaRPr lang="en-US" sz="1600" dirty="0">
              <a:latin typeface="Times New Roman" pitchFamily="18" charset="0"/>
              <a:cs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228600" y="0"/>
            <a:ext cx="8686800" cy="6705600"/>
          </a:xfrm>
        </p:spPr>
        <p:txBody>
          <a:bodyPr>
            <a:normAutofit/>
          </a:bodyPr>
          <a:lstStyle/>
          <a:p>
            <a:pPr algn="just">
              <a:lnSpc>
                <a:spcPct val="150000"/>
              </a:lnSpc>
              <a:buNone/>
            </a:pPr>
            <a:r>
              <a:rPr lang="en-US" sz="1400" b="1" dirty="0" smtClean="0">
                <a:latin typeface="Times New Roman" pitchFamily="18" charset="0"/>
                <a:cs typeface="Times New Roman" pitchFamily="18" charset="0"/>
              </a:rPr>
              <a:t>TITLE:</a:t>
            </a:r>
            <a:r>
              <a:rPr lang="en-US" sz="1400" dirty="0" smtClean="0">
                <a:latin typeface="Times New Roman" pitchFamily="18" charset="0"/>
                <a:cs typeface="Times New Roman" pitchFamily="18" charset="0"/>
              </a:rPr>
              <a:t>  A smart health application and its related privacy issues</a:t>
            </a:r>
          </a:p>
          <a:p>
            <a:pPr algn="just">
              <a:lnSpc>
                <a:spcPct val="150000"/>
              </a:lnSpc>
              <a:buNone/>
            </a:pPr>
            <a:r>
              <a:rPr lang="en-US" sz="1400" b="1" dirty="0" smtClean="0">
                <a:latin typeface="Times New Roman" pitchFamily="18" charset="0"/>
                <a:cs typeface="Times New Roman" pitchFamily="18" charset="0"/>
              </a:rPr>
              <a:t>AUTHOR:</a:t>
            </a:r>
            <a:r>
              <a:rPr lang="en-US" sz="1400" dirty="0" smtClean="0">
                <a:latin typeface="Times New Roman" pitchFamily="18" charset="0"/>
                <a:cs typeface="Times New Roman" pitchFamily="18" charset="0"/>
              </a:rPr>
              <a:t> D. Ding, M. Conti, and A. </a:t>
            </a:r>
            <a:r>
              <a:rPr lang="en-US" sz="1400" dirty="0" err="1" smtClean="0">
                <a:latin typeface="Times New Roman" pitchFamily="18" charset="0"/>
                <a:cs typeface="Times New Roman" pitchFamily="18" charset="0"/>
              </a:rPr>
              <a:t>Solanas</a:t>
            </a:r>
            <a:r>
              <a:rPr lang="en-US" sz="1400" dirty="0" smtClean="0">
                <a:latin typeface="Times New Roman" pitchFamily="18" charset="0"/>
                <a:cs typeface="Times New Roman" pitchFamily="18" charset="0"/>
              </a:rPr>
              <a:t>,</a:t>
            </a:r>
          </a:p>
          <a:p>
            <a:pPr algn="just">
              <a:lnSpc>
                <a:spcPct val="150000"/>
              </a:lnSpc>
              <a:buNone/>
            </a:pPr>
            <a:r>
              <a:rPr lang="en-US" sz="1400" b="1" dirty="0" smtClean="0">
                <a:latin typeface="Times New Roman" pitchFamily="18" charset="0"/>
                <a:cs typeface="Times New Roman" pitchFamily="18" charset="0"/>
              </a:rPr>
              <a:t>YEAR: 2016</a:t>
            </a:r>
            <a:endParaRPr lang="en-US" sz="1400" dirty="0" smtClean="0">
              <a:latin typeface="Times New Roman" pitchFamily="18" charset="0"/>
              <a:cs typeface="Times New Roman" pitchFamily="18" charset="0"/>
            </a:endParaRPr>
          </a:p>
          <a:p>
            <a:pPr algn="just">
              <a:lnSpc>
                <a:spcPct val="150000"/>
              </a:lnSpc>
              <a:buNone/>
            </a:pPr>
            <a:r>
              <a:rPr lang="en-US" sz="1400" b="1" dirty="0" smtClean="0">
                <a:latin typeface="Times New Roman" pitchFamily="18" charset="0"/>
                <a:cs typeface="Times New Roman" pitchFamily="18" charset="0"/>
              </a:rPr>
              <a:t>DESCRIPTION:</a:t>
            </a:r>
            <a:endParaRPr lang="en-US" sz="1400" dirty="0" smtClean="0">
              <a:latin typeface="Times New Roman" pitchFamily="18" charset="0"/>
              <a:cs typeface="Times New Roman" pitchFamily="18" charset="0"/>
            </a:endParaRPr>
          </a:p>
          <a:p>
            <a:pPr algn="just">
              <a:lnSpc>
                <a:spcPct val="150000"/>
              </a:lnSpc>
              <a:buNone/>
            </a:pPr>
            <a:r>
              <a:rPr lang="en-US" sz="1400" dirty="0" smtClean="0">
                <a:latin typeface="Times New Roman" pitchFamily="18" charset="0"/>
                <a:cs typeface="Times New Roman" pitchFamily="18" charset="0"/>
              </a:rPr>
              <a:t>Together with the development of technologies such as those for ubiquitous computing, data mining, Internet of Things (</a:t>
            </a:r>
            <a:r>
              <a:rPr lang="en-US" sz="1400" dirty="0" err="1" smtClean="0">
                <a:latin typeface="Times New Roman" pitchFamily="18" charset="0"/>
                <a:cs typeface="Times New Roman" pitchFamily="18" charset="0"/>
              </a:rPr>
              <a:t>IoT</a:t>
            </a:r>
            <a:r>
              <a:rPr lang="en-US" sz="1400" dirty="0" smtClean="0">
                <a:latin typeface="Times New Roman" pitchFamily="18" charset="0"/>
                <a:cs typeface="Times New Roman" pitchFamily="18" charset="0"/>
              </a:rPr>
              <a:t>) and wireless sensor networks (WSNs), the concepts of smart cities and mobile health (m-Health) have emerged. Along the same line, the smart health concept (s-Health), understood as a context-aware healthcare paradigm for smart environments, improves the quality of healthcare systems within smart cities. However, s-Health may encounter some privacy and security issues. For example, in order to obtain the current location and health conditions of citizens, these citizens might be continuously monitored, which could be seen as a privacy invasion. In this paper, we describe an application within the s-Health paradigm. In particular, our approach allows to effectively deal with citizens who have respiratory conditions. Our application example suggests low-pollution routes to citizens in order to lessen their respiratory-related problems, and proactively activates water sprays in fountains to reduce the effect of pollution or pollen. Besides the description of the application, the main contribution of the article is the analysis of the emerging privacy issues of the proposed application and the discussion of possible countermeasures.</a:t>
            </a:r>
            <a:endParaRPr lang="en-US" sz="1400" dirty="0">
              <a:latin typeface="Times New Roman" pitchFamily="18" charset="0"/>
              <a:cs typeface="Times New Roman"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228600" y="228600"/>
            <a:ext cx="8610600" cy="6629400"/>
          </a:xfrm>
        </p:spPr>
        <p:txBody>
          <a:bodyPr>
            <a:normAutofit/>
          </a:bodyPr>
          <a:lstStyle/>
          <a:p>
            <a:pPr algn="just">
              <a:lnSpc>
                <a:spcPct val="150000"/>
              </a:lnSpc>
              <a:buNone/>
            </a:pPr>
            <a:r>
              <a:rPr lang="en-US" sz="1400" b="1" dirty="0" smtClean="0">
                <a:latin typeface="Times New Roman" pitchFamily="18" charset="0"/>
                <a:cs typeface="Times New Roman" pitchFamily="18" charset="0"/>
              </a:rPr>
              <a:t>TITLE:</a:t>
            </a:r>
            <a:r>
              <a:rPr lang="en-US" sz="1400" dirty="0" smtClean="0">
                <a:latin typeface="Times New Roman" pitchFamily="18" charset="0"/>
                <a:cs typeface="Times New Roman" pitchFamily="18" charset="0"/>
              </a:rPr>
              <a:t>  Untraceable sensor movement in distributed </a:t>
            </a:r>
            <a:r>
              <a:rPr lang="en-US" sz="1400" dirty="0" err="1" smtClean="0">
                <a:latin typeface="Times New Roman" pitchFamily="18" charset="0"/>
                <a:cs typeface="Times New Roman" pitchFamily="18" charset="0"/>
              </a:rPr>
              <a:t>iot</a:t>
            </a:r>
            <a:r>
              <a:rPr lang="en-US" sz="1400" dirty="0" smtClean="0">
                <a:latin typeface="Times New Roman" pitchFamily="18" charset="0"/>
                <a:cs typeface="Times New Roman" pitchFamily="18" charset="0"/>
              </a:rPr>
              <a:t> infrastructure</a:t>
            </a:r>
          </a:p>
          <a:p>
            <a:pPr algn="just">
              <a:lnSpc>
                <a:spcPct val="150000"/>
              </a:lnSpc>
              <a:buNone/>
            </a:pPr>
            <a:r>
              <a:rPr lang="en-US" sz="1400" b="1" dirty="0" smtClean="0">
                <a:latin typeface="Times New Roman" pitchFamily="18" charset="0"/>
                <a:cs typeface="Times New Roman" pitchFamily="18" charset="0"/>
              </a:rPr>
              <a:t>AUTHOR:</a:t>
            </a:r>
            <a:r>
              <a:rPr lang="en-US" sz="1400" dirty="0" smtClean="0">
                <a:latin typeface="Times New Roman" pitchFamily="18" charset="0"/>
                <a:cs typeface="Times New Roman" pitchFamily="18" charset="0"/>
              </a:rPr>
              <a:t> P. </a:t>
            </a:r>
            <a:r>
              <a:rPr lang="en-US" sz="1400" dirty="0" err="1" smtClean="0">
                <a:latin typeface="Times New Roman" pitchFamily="18" charset="0"/>
                <a:cs typeface="Times New Roman" pitchFamily="18" charset="0"/>
              </a:rPr>
              <a:t>Gope</a:t>
            </a:r>
            <a:r>
              <a:rPr lang="en-US" sz="1400" dirty="0" smtClean="0">
                <a:latin typeface="Times New Roman" pitchFamily="18" charset="0"/>
                <a:cs typeface="Times New Roman" pitchFamily="18" charset="0"/>
              </a:rPr>
              <a:t> and T. Hwang</a:t>
            </a:r>
          </a:p>
          <a:p>
            <a:pPr algn="just">
              <a:lnSpc>
                <a:spcPct val="150000"/>
              </a:lnSpc>
              <a:buNone/>
            </a:pPr>
            <a:r>
              <a:rPr lang="en-US" sz="1400" b="1" dirty="0" smtClean="0">
                <a:latin typeface="Times New Roman" pitchFamily="18" charset="0"/>
                <a:cs typeface="Times New Roman" pitchFamily="18" charset="0"/>
              </a:rPr>
              <a:t>YEAR: 2015</a:t>
            </a:r>
            <a:endParaRPr lang="en-US" sz="1400" dirty="0" smtClean="0">
              <a:latin typeface="Times New Roman" pitchFamily="18" charset="0"/>
              <a:cs typeface="Times New Roman" pitchFamily="18" charset="0"/>
            </a:endParaRPr>
          </a:p>
          <a:p>
            <a:pPr algn="just">
              <a:lnSpc>
                <a:spcPct val="150000"/>
              </a:lnSpc>
              <a:buNone/>
            </a:pPr>
            <a:r>
              <a:rPr lang="en-US" sz="1400" b="1" dirty="0" smtClean="0">
                <a:latin typeface="Times New Roman" pitchFamily="18" charset="0"/>
                <a:cs typeface="Times New Roman" pitchFamily="18" charset="0"/>
              </a:rPr>
              <a:t>DESCRIPTION:</a:t>
            </a:r>
            <a:endParaRPr lang="en-US" sz="1400" dirty="0" smtClean="0">
              <a:latin typeface="Times New Roman" pitchFamily="18" charset="0"/>
              <a:cs typeface="Times New Roman" pitchFamily="18" charset="0"/>
            </a:endParaRPr>
          </a:p>
          <a:p>
            <a:pPr algn="just">
              <a:lnSpc>
                <a:spcPct val="150000"/>
              </a:lnSpc>
              <a:buNone/>
            </a:pPr>
            <a:r>
              <a:rPr lang="en-US" sz="1400" dirty="0" smtClean="0">
                <a:latin typeface="Times New Roman" pitchFamily="18" charset="0"/>
                <a:cs typeface="Times New Roman" pitchFamily="18" charset="0"/>
              </a:rPr>
              <a:t>Recent advances in information and communication technologies and embedded systems have given rise to a new disruptive technology, the Internet of Things (</a:t>
            </a:r>
            <a:r>
              <a:rPr lang="en-US" sz="1400" dirty="0" err="1" smtClean="0">
                <a:latin typeface="Times New Roman" pitchFamily="18" charset="0"/>
                <a:cs typeface="Times New Roman" pitchFamily="18" charset="0"/>
              </a:rPr>
              <a:t>IoTs</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IoT</a:t>
            </a:r>
            <a:r>
              <a:rPr lang="en-US" sz="1400" dirty="0" smtClean="0">
                <a:latin typeface="Times New Roman" pitchFamily="18" charset="0"/>
                <a:cs typeface="Times New Roman" pitchFamily="18" charset="0"/>
              </a:rPr>
              <a:t> allows people and objects in the physical world as well as data and virtual environments to interact with each other so as to create smart environments, such as smart transport systems, smart cities, smart health, and so on. However, </a:t>
            </a:r>
            <a:r>
              <a:rPr lang="en-US" sz="1400" dirty="0" err="1" smtClean="0">
                <a:latin typeface="Times New Roman" pitchFamily="18" charset="0"/>
                <a:cs typeface="Times New Roman" pitchFamily="18" charset="0"/>
              </a:rPr>
              <a:t>IoT</a:t>
            </a:r>
            <a:r>
              <a:rPr lang="en-US" sz="1400" dirty="0" smtClean="0">
                <a:latin typeface="Times New Roman" pitchFamily="18" charset="0"/>
                <a:cs typeface="Times New Roman" pitchFamily="18" charset="0"/>
              </a:rPr>
              <a:t> raises some important questions and also introduces new challenges for the security of systems and processes and the privacy of individuals, such as their location and movements and so on. In this paper, at first, we propose a distributed </a:t>
            </a:r>
            <a:r>
              <a:rPr lang="en-US" sz="1400" dirty="0" err="1" smtClean="0">
                <a:latin typeface="Times New Roman" pitchFamily="18" charset="0"/>
                <a:cs typeface="Times New Roman" pitchFamily="18" charset="0"/>
              </a:rPr>
              <a:t>IoT</a:t>
            </a:r>
            <a:r>
              <a:rPr lang="en-US" sz="1400" dirty="0" smtClean="0">
                <a:latin typeface="Times New Roman" pitchFamily="18" charset="0"/>
                <a:cs typeface="Times New Roman" pitchFamily="18" charset="0"/>
              </a:rPr>
              <a:t> system architecture. Subsequently, we propose an anonymous authentication scheme, which can ensure some of the notable properties, such as sensor anonymity, sensor </a:t>
            </a:r>
            <a:r>
              <a:rPr lang="en-US" sz="1400" dirty="0" err="1" smtClean="0">
                <a:latin typeface="Times New Roman" pitchFamily="18" charset="0"/>
                <a:cs typeface="Times New Roman" pitchFamily="18" charset="0"/>
              </a:rPr>
              <a:t>untraceability</a:t>
            </a:r>
            <a:r>
              <a:rPr lang="en-US" sz="1400" dirty="0" smtClean="0">
                <a:latin typeface="Times New Roman" pitchFamily="18" charset="0"/>
                <a:cs typeface="Times New Roman" pitchFamily="18" charset="0"/>
              </a:rPr>
              <a:t>, resistance to replay attacks, cloning attacks, and so on. It is argued that the proposed authentication scheme will be useful in many distributed </a:t>
            </a:r>
            <a:r>
              <a:rPr lang="en-US" sz="1400" dirty="0" err="1" smtClean="0">
                <a:latin typeface="Times New Roman" pitchFamily="18" charset="0"/>
                <a:cs typeface="Times New Roman" pitchFamily="18" charset="0"/>
              </a:rPr>
              <a:t>IoT</a:t>
            </a:r>
            <a:r>
              <a:rPr lang="en-US" sz="1400" dirty="0" smtClean="0">
                <a:latin typeface="Times New Roman" pitchFamily="18" charset="0"/>
                <a:cs typeface="Times New Roman" pitchFamily="18" charset="0"/>
              </a:rPr>
              <a:t> applications (such as radio-frequency identification-based </a:t>
            </a:r>
            <a:r>
              <a:rPr lang="en-US" sz="1400" dirty="0" err="1" smtClean="0">
                <a:latin typeface="Times New Roman" pitchFamily="18" charset="0"/>
                <a:cs typeface="Times New Roman" pitchFamily="18" charset="0"/>
              </a:rPr>
              <a:t>IoT</a:t>
            </a:r>
            <a:r>
              <a:rPr lang="en-US" sz="1400" dirty="0" smtClean="0">
                <a:latin typeface="Times New Roman" pitchFamily="18" charset="0"/>
                <a:cs typeface="Times New Roman" pitchFamily="18" charset="0"/>
              </a:rPr>
              <a:t> system, Biosensor-based </a:t>
            </a:r>
            <a:r>
              <a:rPr lang="en-US" sz="1400" dirty="0" err="1" smtClean="0">
                <a:latin typeface="Times New Roman" pitchFamily="18" charset="0"/>
                <a:cs typeface="Times New Roman" pitchFamily="18" charset="0"/>
              </a:rPr>
              <a:t>IoT</a:t>
            </a:r>
            <a:r>
              <a:rPr lang="en-US" sz="1400" dirty="0" smtClean="0">
                <a:latin typeface="Times New Roman" pitchFamily="18" charset="0"/>
                <a:cs typeface="Times New Roman" pitchFamily="18" charset="0"/>
              </a:rPr>
              <a:t> healthcare system, and so on), where the privacy of the sensor movement is greatly desirable.</a:t>
            </a:r>
          </a:p>
          <a:p>
            <a:pPr algn="just">
              <a:lnSpc>
                <a:spcPct val="150000"/>
              </a:lnSpc>
              <a:buNone/>
            </a:pPr>
            <a:r>
              <a:rPr lang="en-US" sz="1400" b="1" dirty="0" smtClean="0">
                <a:latin typeface="Times New Roman" pitchFamily="18" charset="0"/>
                <a:cs typeface="Times New Roman" pitchFamily="18" charset="0"/>
              </a:rPr>
              <a:t> </a:t>
            </a:r>
            <a:endParaRPr lang="en-US" sz="1400" dirty="0">
              <a:latin typeface="Times New Roman" pitchFamily="18" charset="0"/>
              <a:cs typeface="Times New Roman"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645</TotalTime>
  <Words>3456</Words>
  <Application>Microsoft Office PowerPoint</Application>
  <PresentationFormat>On-screen Show (4:3)</PresentationFormat>
  <Paragraphs>1014</Paragraphs>
  <Slides>78</Slides>
  <Notes>3</Notes>
  <HiddenSlides>0</HiddenSlides>
  <MMClips>0</MMClips>
  <ScaleCrop>false</ScaleCrop>
  <HeadingPairs>
    <vt:vector size="4" baseType="variant">
      <vt:variant>
        <vt:lpstr>Theme</vt:lpstr>
      </vt:variant>
      <vt:variant>
        <vt:i4>1</vt:i4>
      </vt:variant>
      <vt:variant>
        <vt:lpstr>Slide Titles</vt:lpstr>
      </vt:variant>
      <vt:variant>
        <vt:i4>78</vt:i4>
      </vt:variant>
    </vt:vector>
  </HeadingPairs>
  <TitlesOfParts>
    <vt:vector size="79" baseType="lpstr">
      <vt:lpstr>Oriel</vt:lpstr>
      <vt:lpstr>Anonymous Authentication Scheme for Smart Cloud Based Healthcare Applications</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lpstr>Slide 69</vt:lpstr>
      <vt:lpstr>Slide 70</vt:lpstr>
      <vt:lpstr>Slide 71</vt:lpstr>
      <vt:lpstr>Slide 72</vt:lpstr>
      <vt:lpstr>Slide 73</vt:lpstr>
      <vt:lpstr>Slide 74</vt:lpstr>
      <vt:lpstr>Slide 75</vt:lpstr>
      <vt:lpstr>Slide 76</vt:lpstr>
      <vt:lpstr>Slide 77</vt:lpstr>
      <vt:lpstr>Slide 78</vt:lpstr>
    </vt:vector>
  </TitlesOfParts>
  <Company>VERTILINK TECH;</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Attribute-Based Storage Supporting Secure DE duplication of Encrypted Data in Clouds  </dc:title>
  <dc:creator>VERTILINK TECH</dc:creator>
  <cp:lastModifiedBy>JAVA</cp:lastModifiedBy>
  <cp:revision>195</cp:revision>
  <dcterms:created xsi:type="dcterms:W3CDTF">2006-08-16T00:00:00Z</dcterms:created>
  <dcterms:modified xsi:type="dcterms:W3CDTF">2018-09-18T07:42:09Z</dcterms:modified>
</cp:coreProperties>
</file>

<file path=docProps/thumbnail.jpeg>
</file>